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1.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3.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49" r:id="rId2"/>
    <p:sldMasterId id="2147483814" r:id="rId3"/>
    <p:sldMasterId id="2147483922" r:id="rId4"/>
    <p:sldMasterId id="2147484036" r:id="rId5"/>
    <p:sldMasterId id="2147484048" r:id="rId6"/>
    <p:sldMasterId id="2147484102" r:id="rId7"/>
    <p:sldMasterId id="2147484132" r:id="rId8"/>
    <p:sldMasterId id="2147484190" r:id="rId9"/>
    <p:sldMasterId id="2147484237" r:id="rId10"/>
    <p:sldMasterId id="2147484290" r:id="rId11"/>
    <p:sldMasterId id="2147484302" r:id="rId12"/>
    <p:sldMasterId id="2147484344" r:id="rId13"/>
    <p:sldMasterId id="2147484374" r:id="rId14"/>
    <p:sldMasterId id="2147484392" r:id="rId15"/>
  </p:sldMasterIdLst>
  <p:notesMasterIdLst>
    <p:notesMasterId r:id="rId37"/>
  </p:notesMasterIdLst>
  <p:sldIdLst>
    <p:sldId id="269" r:id="rId16"/>
    <p:sldId id="284" r:id="rId17"/>
    <p:sldId id="285" r:id="rId18"/>
    <p:sldId id="257" r:id="rId19"/>
    <p:sldId id="281" r:id="rId20"/>
    <p:sldId id="282" r:id="rId21"/>
    <p:sldId id="268" r:id="rId22"/>
    <p:sldId id="270" r:id="rId23"/>
    <p:sldId id="272" r:id="rId24"/>
    <p:sldId id="280" r:id="rId25"/>
    <p:sldId id="267" r:id="rId26"/>
    <p:sldId id="274" r:id="rId27"/>
    <p:sldId id="259" r:id="rId28"/>
    <p:sldId id="283" r:id="rId29"/>
    <p:sldId id="278" r:id="rId30"/>
    <p:sldId id="279" r:id="rId31"/>
    <p:sldId id="264" r:id="rId32"/>
    <p:sldId id="263" r:id="rId33"/>
    <p:sldId id="266" r:id="rId34"/>
    <p:sldId id="261" r:id="rId35"/>
    <p:sldId id="25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p:cViewPr varScale="1">
        <p:scale>
          <a:sx n="83" d="100"/>
          <a:sy n="83" d="100"/>
        </p:scale>
        <p:origin x="54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viewProps" Target="viewProps.xml"/><Relationship Id="rId21" Type="http://schemas.openxmlformats.org/officeDocument/2006/relationships/slide" Target="slides/slide6.xml"/><Relationship Id="rId34" Type="http://schemas.openxmlformats.org/officeDocument/2006/relationships/slide" Target="slides/slide19.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BA74A2-4586-45EE-8BB3-07B6B8F623D6}" type="datetimeFigureOut">
              <a:rPr lang="en-IN" smtClean="0"/>
              <a:t>25-08-2018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CCDA51-C48E-486C-85F9-04EBDA87F16C}" type="slidenum">
              <a:rPr lang="en-IN" smtClean="0"/>
              <a:t>‹#›</a:t>
            </a:fld>
            <a:endParaRPr lang="en-IN"/>
          </a:p>
        </p:txBody>
      </p:sp>
    </p:spTree>
    <p:extLst>
      <p:ext uri="{BB962C8B-B14F-4D97-AF65-F5344CB8AC3E}">
        <p14:creationId xmlns:p14="http://schemas.microsoft.com/office/powerpoint/2010/main" val="3141654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9F66DC0-C4C6-4753-A74B-950771D02020}" type="slidenum">
              <a:rPr lang="en-IN" smtClean="0"/>
              <a:t>2</a:t>
            </a:fld>
            <a:endParaRPr lang="en-IN"/>
          </a:p>
        </p:txBody>
      </p:sp>
    </p:spTree>
    <p:extLst>
      <p:ext uri="{BB962C8B-B14F-4D97-AF65-F5344CB8AC3E}">
        <p14:creationId xmlns:p14="http://schemas.microsoft.com/office/powerpoint/2010/main" val="369854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CCDA51-C48E-486C-85F9-04EBDA87F16C}" type="slidenum">
              <a:rPr lang="en-IN" smtClean="0"/>
              <a:t>4</a:t>
            </a:fld>
            <a:endParaRPr lang="en-IN"/>
          </a:p>
        </p:txBody>
      </p:sp>
    </p:spTree>
    <p:extLst>
      <p:ext uri="{BB962C8B-B14F-4D97-AF65-F5344CB8AC3E}">
        <p14:creationId xmlns:p14="http://schemas.microsoft.com/office/powerpoint/2010/main" val="385694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CCDA51-C48E-486C-85F9-04EBDA87F16C}" type="slidenum">
              <a:rPr lang="en-IN" smtClean="0"/>
              <a:t>14</a:t>
            </a:fld>
            <a:endParaRPr lang="en-IN"/>
          </a:p>
        </p:txBody>
      </p:sp>
    </p:spTree>
    <p:extLst>
      <p:ext uri="{BB962C8B-B14F-4D97-AF65-F5344CB8AC3E}">
        <p14:creationId xmlns:p14="http://schemas.microsoft.com/office/powerpoint/2010/main" val="1956483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CCDA51-C48E-486C-85F9-04EBDA87F16C}" type="slidenum">
              <a:rPr lang="en-IN" smtClean="0"/>
              <a:t>17</a:t>
            </a:fld>
            <a:endParaRPr lang="en-IN"/>
          </a:p>
        </p:txBody>
      </p:sp>
    </p:spTree>
    <p:extLst>
      <p:ext uri="{BB962C8B-B14F-4D97-AF65-F5344CB8AC3E}">
        <p14:creationId xmlns:p14="http://schemas.microsoft.com/office/powerpoint/2010/main" val="74772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ECCDA51-C48E-486C-85F9-04EBDA87F16C}" type="slidenum">
              <a:rPr lang="en-IN" smtClean="0"/>
              <a:t>20</a:t>
            </a:fld>
            <a:endParaRPr lang="en-IN"/>
          </a:p>
        </p:txBody>
      </p:sp>
    </p:spTree>
    <p:extLst>
      <p:ext uri="{BB962C8B-B14F-4D97-AF65-F5344CB8AC3E}">
        <p14:creationId xmlns:p14="http://schemas.microsoft.com/office/powerpoint/2010/main" val="3108994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297918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9673287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6080232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56674330"/>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91714175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614650634"/>
      </p:ext>
    </p:extLst>
  </p:cSld>
  <p:clrMapOvr>
    <a:overrideClrMapping bg1="dk1" tx1="lt1" bg2="dk2" tx2="lt2" accent1="accent1" accent2="accent2" accent3="accent3" accent4="accent4" accent5="accent5" accent6="accent6" hlink="hlink" folHlink="folHlink"/>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DB5BE612-3ACB-43EA-93E5-25722253005C}" type="datetimeFigureOut">
              <a:rPr lang="en-IN" smtClean="0"/>
              <a:t>25-08-2018</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4926752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760572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1787266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24250381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DB5BE612-3ACB-43EA-93E5-25722253005C}" type="datetimeFigureOut">
              <a:rPr lang="en-IN" smtClean="0"/>
              <a:t>25-08-2018</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61195908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B5BE612-3ACB-43EA-93E5-25722253005C}" type="datetimeFigureOut">
              <a:rPr lang="en-IN" smtClean="0"/>
              <a:t>25-08-2018</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006663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6720357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63575957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9240815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28C05EF6-34A2-4C8A-AD9D-34636A47CEA9}"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61841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7845018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94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63118532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12969999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24040866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11537034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879352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130460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0090254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27657802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4317734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292483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84477741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06852135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1005572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0596084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1748116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35161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2780428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23221464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Tree>
    <p:extLst>
      <p:ext uri="{BB962C8B-B14F-4D97-AF65-F5344CB8AC3E}">
        <p14:creationId xmlns:p14="http://schemas.microsoft.com/office/powerpoint/2010/main" val="4018576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661585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458067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9191764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4468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819910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2084035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48262337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8C05EF6-34A2-4C8A-AD9D-34636A47CEA9}" type="slidenum">
              <a:rPr lang="en-IN" smtClean="0"/>
              <a:t>‹#›</a:t>
            </a:fld>
            <a:endParaRPr lang="en-IN"/>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65783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0801177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18118948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557393659"/>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0508944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89049670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1617631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963137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24143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2122707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0711492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6316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1909937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8C05EF6-34A2-4C8A-AD9D-34636A47CEA9}" type="slidenum">
              <a:rPr lang="en-IN" smtClean="0"/>
              <a:t>‹#›</a:t>
            </a:fld>
            <a:endParaRPr lang="en-IN"/>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01191110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998085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405219839"/>
      </p:ext>
    </p:extLst>
  </p:cSld>
  <p:clrMapOvr>
    <a:overrideClrMapping bg1="dk1" tx1="lt1" bg2="dk2" tx2="lt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824144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49321806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5334187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25187576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839371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63625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37427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8602013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6365390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IN"/>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accent1"/>
                </a:solidFill>
              </a:defRPr>
            </a:lvl1pPr>
          </a:lstStyle>
          <a:p>
            <a:fld id="{28C05EF6-34A2-4C8A-AD9D-34636A47CEA9}" type="slidenum">
              <a:rPr lang="en-IN" smtClean="0"/>
              <a:t>‹#›</a:t>
            </a:fld>
            <a:endParaRPr lang="en-IN"/>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384094"/>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7415410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accent1"/>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accent1"/>
                </a:solidFill>
              </a:defRPr>
            </a:lvl1pPr>
          </a:lstStyle>
          <a:p>
            <a:endParaRPr lang="en-IN"/>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8C05EF6-34A2-4C8A-AD9D-34636A47CEA9}" type="slidenum">
              <a:rPr lang="en-IN" smtClean="0"/>
              <a:t>‹#›</a:t>
            </a:fld>
            <a:endParaRPr lang="en-IN"/>
          </a:p>
        </p:txBody>
      </p:sp>
      <p:cxnSp>
        <p:nvCxnSpPr>
          <p:cNvPr id="10" name="Straight Connector 9" title="Horizontal Rule Line"/>
          <p:cNvCxnSpPr/>
          <p:nvPr/>
        </p:nvCxnSpPr>
        <p:spPr>
          <a:xfrm flipH="1">
            <a:off x="1" y="6178167"/>
            <a:ext cx="1024432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227751"/>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70692683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03831179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4464063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85769496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14574717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15689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256131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2131373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6536187" y="6315949"/>
            <a:ext cx="3814856" cy="365125"/>
          </a:xfrm>
        </p:spPr>
        <p:txBody>
          <a:bodyPr/>
          <a:lstStyle/>
          <a:p>
            <a:endParaRPr lang="en-IN"/>
          </a:p>
        </p:txBody>
      </p:sp>
      <p:sp>
        <p:nvSpPr>
          <p:cNvPr id="6" name="Slide Number Placeholder 5"/>
          <p:cNvSpPr>
            <a:spLocks noGrp="1"/>
          </p:cNvSpPr>
          <p:nvPr>
            <p:ph type="sldNum" sz="quarter" idx="12"/>
          </p:nvPr>
        </p:nvSpPr>
        <p:spPr>
          <a:xfrm>
            <a:off x="11784011" y="5607592"/>
            <a:ext cx="407988" cy="365125"/>
          </a:xfrm>
        </p:spPr>
        <p:txBody>
          <a:bodyPr/>
          <a:lstStyle/>
          <a:p>
            <a:fld id="{28C05EF6-34A2-4C8A-AD9D-34636A47CEA9}" type="slidenum">
              <a:rPr lang="en-IN" smtClean="0"/>
              <a:t>‹#›</a:t>
            </a:fld>
            <a:endParaRPr lang="en-IN"/>
          </a:p>
        </p:txBody>
      </p:sp>
      <p:cxnSp>
        <p:nvCxnSpPr>
          <p:cNvPr id="13" name="Straight Connector 12" title="Horizontal Rule Line"/>
          <p:cNvCxnSpPr/>
          <p:nvPr/>
        </p:nvCxnSpPr>
        <p:spPr>
          <a:xfrm>
            <a:off x="0" y="6199730"/>
            <a:ext cx="1026001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313253"/>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0092701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17767464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5833887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690942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51943843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3112611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801859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5067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48077863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9183796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7953020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205859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2265496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767266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1012652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5619748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53491547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96588743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8C05EF6-34A2-4C8A-AD9D-34636A47CEA9}" type="slidenum">
              <a:rPr lang="en-IN" smtClean="0"/>
              <a:t>‹#›</a:t>
            </a:fld>
            <a:endParaRPr lang="en-IN"/>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8624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6211080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22967198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369265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7076740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6410806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489517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8491714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37502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76040543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8521774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7640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4442489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19407073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871950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0651031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561993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7230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3911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707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22477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612377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8858927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65830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27229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1389127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2252229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28C05EF6-34A2-4C8A-AD9D-34636A47CEA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451716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29280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1133398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C05EF6-34A2-4C8A-AD9D-34636A47CEA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31210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23747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8773341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530562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32471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2228537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530380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49842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0509605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781273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21828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5993308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579287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901210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802861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7282115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18647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6264086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599766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8863126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046269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3356685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194832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80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1587620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9868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9360426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029550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421324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96086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34886920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049815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3928713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40974047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6197015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8604446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204595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03778332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0937371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5676526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7157363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7835990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666977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0242403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88793300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553340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793235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28C05EF6-34A2-4C8A-AD9D-34636A47CEA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83601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8221927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03959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1409140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47849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19047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808777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1190801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33075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78099326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54715483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06930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701933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6275893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70755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6544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08799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08867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3503236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28C05EF6-34A2-4C8A-AD9D-34636A47CEA9}" type="slidenum">
              <a:rPr lang="en-IN" smtClean="0"/>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152928242"/>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86672041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452082268"/>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6890802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B5BE612-3ACB-43EA-93E5-25722253005C}" type="datetimeFigureOut">
              <a:rPr lang="en-IN" smtClean="0"/>
              <a:t>25-08-2018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0854458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5BE612-3ACB-43EA-93E5-25722253005C}" type="datetimeFigureOut">
              <a:rPr lang="en-IN" smtClean="0"/>
              <a:t>25-08-2018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3108319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5BE612-3ACB-43EA-93E5-25722253005C}" type="datetimeFigureOut">
              <a:rPr lang="en-IN" smtClean="0"/>
              <a:t>25-08-2018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28227506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109202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B5BE612-3ACB-43EA-93E5-25722253005C}" type="datetimeFigureOut">
              <a:rPr lang="en-IN" smtClean="0"/>
              <a:t>25-08-2018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28C05EF6-34A2-4C8A-AD9D-34636A47CEA9}" type="slidenum">
              <a:rPr lang="en-IN" smtClean="0"/>
              <a:t>‹#›</a:t>
            </a:fld>
            <a:endParaRPr lang="en-IN"/>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443166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B5BE612-3ACB-43EA-93E5-25722253005C}" type="datetimeFigureOut">
              <a:rPr lang="en-IN" smtClean="0"/>
              <a:t>25-08-2018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8C05EF6-34A2-4C8A-AD9D-34636A47CEA9}" type="slidenum">
              <a:rPr lang="en-IN" smtClean="0"/>
              <a:t>‹#›</a:t>
            </a:fld>
            <a:endParaRPr lang="en-IN"/>
          </a:p>
        </p:txBody>
      </p:sp>
    </p:spTree>
    <p:extLst>
      <p:ext uri="{BB962C8B-B14F-4D97-AF65-F5344CB8AC3E}">
        <p14:creationId xmlns:p14="http://schemas.microsoft.com/office/powerpoint/2010/main" val="1207943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theme" Target="../theme/theme1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1.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2.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theme" Target="../theme/theme14.xml"/><Relationship Id="rId3" Type="http://schemas.openxmlformats.org/officeDocument/2006/relationships/slideLayout" Target="../slideLayouts/slideLayout174.xml"/><Relationship Id="rId21" Type="http://schemas.openxmlformats.org/officeDocument/2006/relationships/image" Target="../media/image14.png"/><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image" Target="../media/image13.png"/><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19" Type="http://schemas.openxmlformats.org/officeDocument/2006/relationships/image" Target="../media/image12.png"/><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image" Target="../media/image15.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theme" Target="../theme/theme15.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image" Target="../media/image17.png"/><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4.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theme" Target="../theme/theme6.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image" Target="../media/image8.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image" Target="../media/image7.png"/><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7.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9.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30081080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688334763"/>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8C05EF6-34A2-4C8A-AD9D-34636A47CEA9}"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0944673"/>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8C05EF6-34A2-4C8A-AD9D-34636A47CEA9}"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781763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accent1"/>
                </a:solidFill>
                <a:latin typeface="+mj-lt"/>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accent1"/>
                </a:solidFill>
                <a:latin typeface="+mj-lt"/>
              </a:defRPr>
            </a:lvl1pPr>
          </a:lstStyle>
          <a:p>
            <a:endParaRPr lang="en-IN"/>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8C05EF6-34A2-4C8A-AD9D-34636A47CEA9}" type="slidenum">
              <a:rPr lang="en-IN" smtClean="0"/>
              <a:t>‹#›</a:t>
            </a:fld>
            <a:endParaRPr lang="en-IN"/>
          </a:p>
        </p:txBody>
      </p:sp>
      <p:cxnSp>
        <p:nvCxnSpPr>
          <p:cNvPr id="10" name="Straight Connector 9" title="Horizontal Rule Line"/>
          <p:cNvCxnSpPr/>
          <p:nvPr/>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389925"/>
      </p:ext>
    </p:extLst>
  </p:cSld>
  <p:clrMap bg1="lt1" tx1="dk1" bg2="lt2" tx2="dk2" accent1="accent1" accent2="accent2" accent3="accent3" accent4="accent4" accent5="accent5" accent6="accent6" hlink="hlink" folHlink="folHlink"/>
  <p:sldLayoutIdLst>
    <p:sldLayoutId id="2147484345" r:id="rId1"/>
    <p:sldLayoutId id="2147484346" r:id="rId2"/>
    <p:sldLayoutId id="2147484347" r:id="rId3"/>
    <p:sldLayoutId id="2147484348" r:id="rId4"/>
    <p:sldLayoutId id="2147484349" r:id="rId5"/>
    <p:sldLayoutId id="2147484350" r:id="rId6"/>
    <p:sldLayoutId id="2147484351" r:id="rId7"/>
    <p:sldLayoutId id="2147484352" r:id="rId8"/>
    <p:sldLayoutId id="2147484353" r:id="rId9"/>
    <p:sldLayoutId id="2147484354" r:id="rId10"/>
    <p:sldLayoutId id="2147484355" r:id="rId11"/>
  </p:sldLayoutIdLst>
  <p:txStyles>
    <p:titleStyle>
      <a:lvl1pPr algn="r" defTabSz="914400" rtl="0" eaLnBrk="1" latinLnBrk="0" hangingPunct="1">
        <a:lnSpc>
          <a:spcPct val="90000"/>
        </a:lnSpc>
        <a:spcBef>
          <a:spcPct val="0"/>
        </a:spcBef>
        <a:buNone/>
        <a:defRPr sz="5000" b="0" i="1" kern="1200" baseline="0">
          <a:solidFill>
            <a:schemeClr val="accent1"/>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3603242070"/>
      </p:ext>
    </p:extLst>
  </p:cSld>
  <p:clrMap bg1="dk1" tx1="lt1" bg2="dk2" tx2="lt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463001911"/>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1388163514"/>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1972449319"/>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8C05EF6-34A2-4C8A-AD9D-34636A47CEA9}"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66169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1073890782"/>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1109807937"/>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28C05EF6-34A2-4C8A-AD9D-34636A47CEA9}" type="slidenum">
              <a:rPr lang="en-IN" smtClean="0"/>
              <a:t>‹#›</a:t>
            </a:fld>
            <a:endParaRPr lang="en-IN"/>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13082587"/>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1781402756"/>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DB5BE612-3ACB-43EA-93E5-25722253005C}" type="datetimeFigureOut">
              <a:rPr lang="en-IN" smtClean="0"/>
              <a:t>25-08-2018</a:t>
            </a:fld>
            <a:endParaRPr lang="en-IN"/>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28C05EF6-34A2-4C8A-AD9D-34636A47CEA9}" type="slidenum">
              <a:rPr lang="en-IN" smtClean="0"/>
              <a:t>‹#›</a:t>
            </a:fld>
            <a:endParaRPr lang="en-IN"/>
          </a:p>
        </p:txBody>
      </p:sp>
    </p:spTree>
    <p:extLst>
      <p:ext uri="{BB962C8B-B14F-4D97-AF65-F5344CB8AC3E}">
        <p14:creationId xmlns:p14="http://schemas.microsoft.com/office/powerpoint/2010/main" val="767099081"/>
      </p:ext>
    </p:extLst>
  </p:cSld>
  <p:clrMap bg1="lt1" tx1="dk1" bg2="lt2" tx2="dk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 id="2147484198" r:id="rId8"/>
    <p:sldLayoutId id="2147484199" r:id="rId9"/>
    <p:sldLayoutId id="2147484200" r:id="rId10"/>
    <p:sldLayoutId id="214748420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9.xml"/></Relationships>
</file>

<file path=ppt/slides/_rels/slide2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2" Type="http://schemas.openxmlformats.org/officeDocument/2006/relationships/hyperlink" Target="mailto:nikunjpansari95@gmail.com" TargetMode="External"/><Relationship Id="rId1" Type="http://schemas.openxmlformats.org/officeDocument/2006/relationships/slideLayout" Target="../slideLayouts/slideLayout17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7195" y="101601"/>
            <a:ext cx="10953606" cy="2854036"/>
          </a:xfrm>
        </p:spPr>
        <p:txBody>
          <a:bodyPr>
            <a:noAutofit/>
          </a:bodyPr>
          <a:lstStyle/>
          <a:p>
            <a:pPr algn="ctr"/>
            <a:r>
              <a:rPr lang="en-IN" sz="3200" b="1" dirty="0" smtClean="0">
                <a:solidFill>
                  <a:schemeClr val="accent1">
                    <a:lumMod val="50000"/>
                  </a:schemeClr>
                </a:solidFill>
                <a:latin typeface="Times New Roman" panose="02020603050405020304" pitchFamily="18" charset="0"/>
                <a:cs typeface="Times New Roman" panose="02020603050405020304" pitchFamily="18" charset="0"/>
              </a:rPr>
              <a:t>Industrial training report </a:t>
            </a:r>
            <a:br>
              <a:rPr lang="en-IN" sz="3200" b="1" dirty="0" smtClean="0">
                <a:solidFill>
                  <a:schemeClr val="accent1">
                    <a:lumMod val="50000"/>
                  </a:schemeClr>
                </a:solidFill>
                <a:latin typeface="Times New Roman" panose="02020603050405020304" pitchFamily="18" charset="0"/>
                <a:cs typeface="Times New Roman" panose="02020603050405020304" pitchFamily="18" charset="0"/>
              </a:rPr>
            </a:br>
            <a:r>
              <a:rPr lang="en-IN" sz="3200" b="1" dirty="0" smtClean="0">
                <a:solidFill>
                  <a:schemeClr val="accent1">
                    <a:lumMod val="50000"/>
                  </a:schemeClr>
                </a:solidFill>
                <a:latin typeface="Times New Roman" panose="02020603050405020304" pitchFamily="18" charset="0"/>
                <a:cs typeface="Times New Roman" panose="02020603050405020304" pitchFamily="18" charset="0"/>
              </a:rPr>
              <a:t>on</a:t>
            </a:r>
            <a:r>
              <a:rPr lang="en-IN" sz="3600" b="1" u="sng" dirty="0" smtClean="0">
                <a:solidFill>
                  <a:schemeClr val="bg1"/>
                </a:solidFill>
                <a:latin typeface="Times New Roman" panose="02020603050405020304" pitchFamily="18" charset="0"/>
                <a:cs typeface="Times New Roman" panose="02020603050405020304" pitchFamily="18" charset="0"/>
              </a:rPr>
              <a:t/>
            </a:r>
            <a:br>
              <a:rPr lang="en-IN" sz="3600" b="1" u="sng" dirty="0" smtClean="0">
                <a:solidFill>
                  <a:schemeClr val="bg1"/>
                </a:solidFill>
                <a:latin typeface="Times New Roman" panose="02020603050405020304" pitchFamily="18" charset="0"/>
                <a:cs typeface="Times New Roman" panose="02020603050405020304" pitchFamily="18" charset="0"/>
              </a:rPr>
            </a:br>
            <a:r>
              <a:rPr lang="en-IN" sz="3200" b="1" dirty="0" smtClean="0">
                <a:solidFill>
                  <a:srgbClr val="C00000"/>
                </a:solidFill>
                <a:latin typeface="Times New Roman" panose="02020603050405020304" pitchFamily="18" charset="0"/>
                <a:cs typeface="Times New Roman" panose="02020603050405020304" pitchFamily="18" charset="0"/>
              </a:rPr>
              <a:t>Implementation </a:t>
            </a:r>
            <a:r>
              <a:rPr lang="en-IN" sz="3200" b="1" dirty="0" smtClean="0">
                <a:solidFill>
                  <a:srgbClr val="C00000"/>
                </a:solidFill>
                <a:latin typeface="Times New Roman" panose="02020603050405020304" pitchFamily="18" charset="0"/>
                <a:cs typeface="Times New Roman" panose="02020603050405020304" pitchFamily="18" charset="0"/>
              </a:rPr>
              <a:t>of personal Data protection policies On it </a:t>
            </a:r>
            <a:r>
              <a:rPr lang="en-IN" sz="3200" b="1" dirty="0" smtClean="0">
                <a:solidFill>
                  <a:srgbClr val="C00000"/>
                </a:solidFill>
                <a:latin typeface="Times New Roman" panose="02020603050405020304" pitchFamily="18" charset="0"/>
                <a:cs typeface="Times New Roman" panose="02020603050405020304" pitchFamily="18" charset="0"/>
              </a:rPr>
              <a:t>applications</a:t>
            </a:r>
            <a:r>
              <a:rPr lang="en-IN" sz="3600" b="1" u="sng" dirty="0">
                <a:solidFill>
                  <a:srgbClr val="C00000"/>
                </a:solidFill>
                <a:latin typeface="Times New Roman" panose="02020603050405020304" pitchFamily="18" charset="0"/>
                <a:cs typeface="Times New Roman" panose="02020603050405020304" pitchFamily="18" charset="0"/>
              </a:rPr>
              <a:t/>
            </a:r>
            <a:br>
              <a:rPr lang="en-IN" sz="3600" b="1" u="sng" dirty="0">
                <a:solidFill>
                  <a:srgbClr val="C00000"/>
                </a:solidFill>
                <a:latin typeface="Times New Roman" panose="02020603050405020304" pitchFamily="18" charset="0"/>
                <a:cs typeface="Times New Roman" panose="02020603050405020304" pitchFamily="18" charset="0"/>
              </a:rPr>
            </a:br>
            <a:r>
              <a:rPr lang="en-IN" sz="2800" dirty="0" smtClean="0">
                <a:solidFill>
                  <a:srgbClr val="002060"/>
                </a:solidFill>
                <a:latin typeface="Times New Roman" panose="02020603050405020304" pitchFamily="18" charset="0"/>
                <a:cs typeface="Times New Roman" panose="02020603050405020304" pitchFamily="18" charset="0"/>
              </a:rPr>
              <a:t>at</a:t>
            </a:r>
            <a:br>
              <a:rPr lang="en-IN" sz="2800" dirty="0" smtClean="0">
                <a:solidFill>
                  <a:srgbClr val="002060"/>
                </a:solidFill>
                <a:latin typeface="Times New Roman" panose="02020603050405020304" pitchFamily="18" charset="0"/>
                <a:cs typeface="Times New Roman" panose="02020603050405020304" pitchFamily="18" charset="0"/>
              </a:rPr>
            </a:br>
            <a:r>
              <a:rPr lang="en-IN" sz="2800" dirty="0" smtClean="0">
                <a:solidFill>
                  <a:srgbClr val="002060"/>
                </a:solidFill>
                <a:latin typeface="Times New Roman" panose="02020603050405020304" pitchFamily="18" charset="0"/>
                <a:cs typeface="Times New Roman" panose="02020603050405020304" pitchFamily="18" charset="0"/>
              </a:rPr>
              <a:t>National informatics centre(HQ)</a:t>
            </a:r>
            <a:endParaRPr lang="en-IN" sz="2000" dirty="0">
              <a:solidFill>
                <a:srgbClr val="00206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25595" y="4904508"/>
            <a:ext cx="11600150" cy="1847273"/>
          </a:xfrm>
        </p:spPr>
        <p:txBody>
          <a:bodyPr>
            <a:normAutofit lnSpcReduction="10000"/>
          </a:bodyPr>
          <a:lstStyle/>
          <a:p>
            <a:r>
              <a:rPr lang="en-IN" sz="2800" b="1" u="sng" dirty="0" smtClean="0">
                <a:solidFill>
                  <a:schemeClr val="accent2">
                    <a:lumMod val="50000"/>
                  </a:schemeClr>
                </a:solidFill>
                <a:latin typeface="AR CENA" panose="02000000000000000000" pitchFamily="2" charset="0"/>
              </a:rPr>
              <a:t>Project Trainee</a:t>
            </a:r>
            <a:r>
              <a:rPr lang="en-IN" sz="2200" b="1" dirty="0" smtClean="0">
                <a:solidFill>
                  <a:schemeClr val="accent2">
                    <a:lumMod val="50000"/>
                  </a:schemeClr>
                </a:solidFill>
                <a:latin typeface="AR CENA" panose="02000000000000000000" pitchFamily="2" charset="0"/>
              </a:rPr>
              <a:t>	 	</a:t>
            </a:r>
            <a:r>
              <a:rPr lang="en-IN" dirty="0" smtClean="0">
                <a:latin typeface="AR CENA" panose="02000000000000000000" pitchFamily="2" charset="0"/>
              </a:rPr>
              <a:t>										</a:t>
            </a:r>
            <a:r>
              <a:rPr lang="en-IN" sz="2800" b="1" u="sng" dirty="0" smtClean="0">
                <a:solidFill>
                  <a:schemeClr val="accent2">
                    <a:lumMod val="50000"/>
                  </a:schemeClr>
                </a:solidFill>
                <a:latin typeface="AR CENA" panose="02000000000000000000" pitchFamily="2" charset="0"/>
              </a:rPr>
              <a:t>Project Head/Mentor</a:t>
            </a:r>
            <a:r>
              <a:rPr lang="en-IN" sz="2600" dirty="0" smtClean="0">
                <a:latin typeface="AR CENA" panose="02000000000000000000" pitchFamily="2" charset="0"/>
              </a:rPr>
              <a:t>	</a:t>
            </a:r>
            <a:r>
              <a:rPr lang="en-IN" dirty="0" smtClean="0">
                <a:latin typeface="AR CENA" panose="02000000000000000000" pitchFamily="2" charset="0"/>
              </a:rPr>
              <a:t>		</a:t>
            </a:r>
          </a:p>
          <a:p>
            <a:r>
              <a:rPr lang="en-IN" b="1" dirty="0" smtClean="0">
                <a:solidFill>
                  <a:schemeClr val="accent1">
                    <a:lumMod val="50000"/>
                  </a:schemeClr>
                </a:solidFill>
                <a:latin typeface="AR CENA" panose="02000000000000000000" pitchFamily="2" charset="0"/>
              </a:rPr>
              <a:t>NIKUNJ PANSARI													DEEPAK GOEL</a:t>
            </a:r>
          </a:p>
          <a:p>
            <a:r>
              <a:rPr lang="en-IN" b="1" dirty="0" smtClean="0">
                <a:solidFill>
                  <a:schemeClr val="accent1">
                    <a:lumMod val="50000"/>
                  </a:schemeClr>
                </a:solidFill>
                <a:latin typeface="AR CENA" panose="02000000000000000000" pitchFamily="2" charset="0"/>
              </a:rPr>
              <a:t>Cyber Security Researcher											Legal Services Division</a:t>
            </a:r>
          </a:p>
          <a:p>
            <a:r>
              <a:rPr lang="en-IN" b="1" dirty="0">
                <a:solidFill>
                  <a:schemeClr val="accent1">
                    <a:lumMod val="50000"/>
                  </a:schemeClr>
                </a:solidFill>
                <a:latin typeface="AR CENA" panose="02000000000000000000" pitchFamily="2" charset="0"/>
              </a:rPr>
              <a:t>	</a:t>
            </a:r>
            <a:r>
              <a:rPr lang="en-IN" b="1" dirty="0" smtClean="0">
                <a:solidFill>
                  <a:schemeClr val="accent1">
                    <a:lumMod val="50000"/>
                  </a:schemeClr>
                </a:solidFill>
                <a:latin typeface="AR CENA" panose="02000000000000000000" pitchFamily="2" charset="0"/>
              </a:rPr>
              <a:t>															STD &amp; HOD</a:t>
            </a:r>
            <a:endParaRPr lang="en-IN" b="1" dirty="0">
              <a:solidFill>
                <a:schemeClr val="accent1">
                  <a:lumMod val="50000"/>
                </a:schemeClr>
              </a:solidFill>
              <a:latin typeface="AR CENA" panose="02000000000000000000" pitchFamily="2" charset="0"/>
            </a:endParaRPr>
          </a:p>
        </p:txBody>
      </p:sp>
      <p:sp>
        <p:nvSpPr>
          <p:cNvPr id="4" name="TextBox 3"/>
          <p:cNvSpPr txBox="1"/>
          <p:nvPr/>
        </p:nvSpPr>
        <p:spPr>
          <a:xfrm>
            <a:off x="2373744" y="4461164"/>
            <a:ext cx="6871855" cy="461665"/>
          </a:xfrm>
          <a:prstGeom prst="rect">
            <a:avLst/>
          </a:prstGeom>
          <a:noFill/>
        </p:spPr>
        <p:txBody>
          <a:bodyPr wrap="square" rtlCol="0">
            <a:spAutoFit/>
          </a:bodyPr>
          <a:lstStyle/>
          <a:p>
            <a:pPr algn="ctr"/>
            <a:r>
              <a:rPr lang="en-IN" sz="2400" b="1" dirty="0" smtClean="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Information Technology</a:t>
            </a:r>
            <a:endParaRPr lang="en-IN" sz="2400" b="1" dirty="0">
              <a:solidFill>
                <a:schemeClr val="bg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85223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pseudonymization"/>
          <p:cNvSpPr>
            <a:spLocks noChangeAspect="1" noChangeArrowheads="1"/>
          </p:cNvSpPr>
          <p:nvPr/>
        </p:nvSpPr>
        <p:spPr bwMode="auto">
          <a:xfrm>
            <a:off x="155575" y="-144463"/>
            <a:ext cx="304800" cy="147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Image result for pseudonymization"/>
          <p:cNvSpPr>
            <a:spLocks noChangeAspect="1" noChangeArrowheads="1"/>
          </p:cNvSpPr>
          <p:nvPr/>
        </p:nvSpPr>
        <p:spPr bwMode="auto">
          <a:xfrm>
            <a:off x="155574" y="-144463"/>
            <a:ext cx="4111625" cy="12343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6" descr="Image result for pseudonymization"/>
          <p:cNvSpPr>
            <a:spLocks noChangeAspect="1" noChangeArrowheads="1"/>
          </p:cNvSpPr>
          <p:nvPr/>
        </p:nvSpPr>
        <p:spPr bwMode="auto">
          <a:xfrm>
            <a:off x="307975" y="138545"/>
            <a:ext cx="3455843" cy="9190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827" y="138545"/>
            <a:ext cx="10420063" cy="6567055"/>
          </a:xfrm>
          <a:prstGeom prst="rect">
            <a:avLst/>
          </a:prstGeom>
        </p:spPr>
      </p:pic>
    </p:spTree>
    <p:extLst>
      <p:ext uri="{BB962C8B-B14F-4D97-AF65-F5344CB8AC3E}">
        <p14:creationId xmlns:p14="http://schemas.microsoft.com/office/powerpoint/2010/main" val="25342993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3736"/>
            <a:ext cx="11322996" cy="6500019"/>
          </a:xfrm>
          <a:prstGeom prst="rect">
            <a:avLst/>
          </a:prstGeom>
        </p:spPr>
      </p:pic>
    </p:spTree>
    <p:extLst>
      <p:ext uri="{BB962C8B-B14F-4D97-AF65-F5344CB8AC3E}">
        <p14:creationId xmlns:p14="http://schemas.microsoft.com/office/powerpoint/2010/main" val="41746512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34" y="257420"/>
            <a:ext cx="11050621" cy="433244"/>
          </a:xfrm>
        </p:spPr>
        <p:txBody>
          <a:bodyPr>
            <a:noAutofit/>
          </a:bodyPr>
          <a:lstStyle/>
          <a:p>
            <a:pPr algn="ctr"/>
            <a:r>
              <a:rPr lang="en-IN" sz="3200" b="1" dirty="0" smtClean="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NATIONAL SCHOLARSHIP PORTAL 2.0(NSP 2.0)</a:t>
            </a:r>
            <a:endParaRPr lang="en-IN" sz="3200" b="1" dirty="0">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68" y="768424"/>
            <a:ext cx="11381362" cy="6089576"/>
          </a:xfrm>
          <a:prstGeom prst="rect">
            <a:avLst/>
          </a:prstGeom>
        </p:spPr>
      </p:pic>
    </p:spTree>
    <p:extLst>
      <p:ext uri="{BB962C8B-B14F-4D97-AF65-F5344CB8AC3E}">
        <p14:creationId xmlns:p14="http://schemas.microsoft.com/office/powerpoint/2010/main" val="2019577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327" y="330740"/>
            <a:ext cx="11449422" cy="6400800"/>
          </a:xfrm>
          <a:prstGeom prst="rect">
            <a:avLst/>
          </a:prstGeom>
        </p:spPr>
      </p:pic>
      <p:sp>
        <p:nvSpPr>
          <p:cNvPr id="2" name="Title 1"/>
          <p:cNvSpPr>
            <a:spLocks noGrp="1"/>
          </p:cNvSpPr>
          <p:nvPr>
            <p:ph type="ctrTitle"/>
          </p:nvPr>
        </p:nvSpPr>
        <p:spPr>
          <a:xfrm>
            <a:off x="525327" y="221014"/>
            <a:ext cx="11449422" cy="771207"/>
          </a:xfrm>
        </p:spPr>
        <p:txBody>
          <a:bodyPr>
            <a:noAutofit/>
          </a:bodyPr>
          <a:lstStyle/>
          <a:p>
            <a:r>
              <a:rPr lang="en-IN" sz="3600" b="1" dirty="0" smtClean="0">
                <a:solidFill>
                  <a:schemeClr val="accent4">
                    <a:lumMod val="50000"/>
                  </a:schemeClr>
                </a:solidFill>
                <a:latin typeface="Times New Roman" panose="02020603050405020304" pitchFamily="18" charset="0"/>
                <a:cs typeface="Times New Roman" panose="02020603050405020304" pitchFamily="18" charset="0"/>
              </a:rPr>
              <a:t>Data protection compliance report</a:t>
            </a:r>
            <a:endParaRPr lang="en-IN" sz="3600" b="1" dirty="0">
              <a:solidFill>
                <a:schemeClr val="accent4">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784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5709" y="129309"/>
            <a:ext cx="11166764" cy="1487055"/>
          </a:xfrm>
        </p:spPr>
        <p:txBody>
          <a:bodyPr>
            <a:noAutofit/>
          </a:bodyPr>
          <a:lstStyle/>
          <a:p>
            <a:r>
              <a:rPr lang="en-IN" sz="4800" b="1" u="sng" cap="none"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Preparation for the </a:t>
            </a:r>
            <a:r>
              <a:rPr lang="en-IN" sz="4800" b="1" u="sng"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IN" sz="4800" b="1" u="sng" cap="none"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ersonal </a:t>
            </a:r>
            <a:r>
              <a:rPr lang="en-IN" sz="4800" b="1" u="sng"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
            </a:r>
            <a:r>
              <a:rPr lang="en-IN" sz="4800" b="1" u="sng" cap="none" dirty="0" smtClean="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ata Protection</a:t>
            </a:r>
            <a:endParaRPr lang="en-IN" sz="4800" b="1" u="sng" cap="none" dirty="0">
              <a:solidFill>
                <a:schemeClr val="tx1">
                  <a:lumMod val="95000"/>
                  <a:lumOff val="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711199" y="2105890"/>
            <a:ext cx="10631055" cy="4119419"/>
          </a:xfrm>
        </p:spPr>
        <p:txBody>
          <a:bodyPr>
            <a:normAutofit/>
          </a:bodyPr>
          <a:lstStyle/>
          <a:p>
            <a:pPr marL="342900"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Review </a:t>
            </a:r>
            <a:r>
              <a:rPr lang="en-IN" dirty="0">
                <a:solidFill>
                  <a:srgbClr val="C00000"/>
                </a:solidFill>
                <a:latin typeface="Times New Roman" panose="02020603050405020304" pitchFamily="18" charset="0"/>
                <a:cs typeface="Times New Roman" panose="02020603050405020304" pitchFamily="18" charset="0"/>
              </a:rPr>
              <a:t>policies, procedures and existing privacy programmes. </a:t>
            </a:r>
          </a:p>
          <a:p>
            <a:pPr marL="342900"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Conduct personal data </a:t>
            </a:r>
            <a:r>
              <a:rPr lang="en-IN" dirty="0">
                <a:solidFill>
                  <a:srgbClr val="C00000"/>
                </a:solidFill>
                <a:latin typeface="Times New Roman" panose="02020603050405020304" pitchFamily="18" charset="0"/>
                <a:cs typeface="Times New Roman" panose="02020603050405020304" pitchFamily="18" charset="0"/>
              </a:rPr>
              <a:t>discovery exercises and maintain documentation in order to demonstrate visibility of the personal data </a:t>
            </a:r>
            <a:r>
              <a:rPr lang="en-IN" dirty="0" smtClean="0">
                <a:solidFill>
                  <a:srgbClr val="C00000"/>
                </a:solidFill>
                <a:latin typeface="Times New Roman" panose="02020603050405020304" pitchFamily="18" charset="0"/>
                <a:cs typeface="Times New Roman" panose="02020603050405020304" pitchFamily="18" charset="0"/>
              </a:rPr>
              <a:t>processed.</a:t>
            </a:r>
          </a:p>
          <a:p>
            <a:pPr marL="342900"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Impart </a:t>
            </a:r>
            <a:r>
              <a:rPr lang="en-IN" dirty="0">
                <a:solidFill>
                  <a:srgbClr val="C00000"/>
                </a:solidFill>
                <a:latin typeface="Times New Roman" panose="02020603050405020304" pitchFamily="18" charset="0"/>
                <a:cs typeface="Times New Roman" panose="02020603050405020304" pitchFamily="18" charset="0"/>
              </a:rPr>
              <a:t>data privacy training to employees </a:t>
            </a:r>
            <a:r>
              <a:rPr lang="en-IN" dirty="0" smtClean="0">
                <a:solidFill>
                  <a:srgbClr val="C00000"/>
                </a:solidFill>
                <a:latin typeface="Times New Roman" panose="02020603050405020304" pitchFamily="18" charset="0"/>
                <a:cs typeface="Times New Roman" panose="02020603050405020304" pitchFamily="18" charset="0"/>
              </a:rPr>
              <a:t>and outsourced agencies/manpower ;</a:t>
            </a:r>
          </a:p>
          <a:p>
            <a:pPr marL="342900"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Implement </a:t>
            </a:r>
            <a:r>
              <a:rPr lang="en-IN" dirty="0">
                <a:solidFill>
                  <a:srgbClr val="C00000"/>
                </a:solidFill>
                <a:latin typeface="Times New Roman" panose="02020603050405020304" pitchFamily="18" charset="0"/>
                <a:cs typeface="Times New Roman" panose="02020603050405020304" pitchFamily="18" charset="0"/>
              </a:rPr>
              <a:t>processes to </a:t>
            </a:r>
            <a:r>
              <a:rPr lang="en-IN" dirty="0" smtClean="0">
                <a:solidFill>
                  <a:srgbClr val="C00000"/>
                </a:solidFill>
                <a:latin typeface="Times New Roman" panose="02020603050405020304" pitchFamily="18" charset="0"/>
                <a:cs typeface="Times New Roman" panose="02020603050405020304" pitchFamily="18" charset="0"/>
              </a:rPr>
              <a:t>perform/implement</a:t>
            </a:r>
          </a:p>
          <a:p>
            <a:pPr marL="800100" lvl="1"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Data </a:t>
            </a:r>
            <a:r>
              <a:rPr lang="en-IN" dirty="0">
                <a:solidFill>
                  <a:srgbClr val="C00000"/>
                </a:solidFill>
                <a:latin typeface="Times New Roman" panose="02020603050405020304" pitchFamily="18" charset="0"/>
                <a:cs typeface="Times New Roman" panose="02020603050405020304" pitchFamily="18" charset="0"/>
              </a:rPr>
              <a:t>protection impact assessments (DPIAs</a:t>
            </a:r>
            <a:r>
              <a:rPr lang="en-IN" dirty="0" smtClean="0">
                <a:solidFill>
                  <a:srgbClr val="C00000"/>
                </a:solidFill>
                <a:latin typeface="Times New Roman" panose="02020603050405020304" pitchFamily="18" charset="0"/>
                <a:cs typeface="Times New Roman" panose="02020603050405020304" pitchFamily="18" charset="0"/>
              </a:rPr>
              <a:t>)</a:t>
            </a:r>
          </a:p>
          <a:p>
            <a:pPr marL="800100" lvl="1"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Manage </a:t>
            </a:r>
            <a:r>
              <a:rPr lang="en-IN" dirty="0">
                <a:solidFill>
                  <a:srgbClr val="C00000"/>
                </a:solidFill>
                <a:latin typeface="Times New Roman" panose="02020603050405020304" pitchFamily="18" charset="0"/>
                <a:cs typeface="Times New Roman" panose="02020603050405020304" pitchFamily="18" charset="0"/>
              </a:rPr>
              <a:t>data subject </a:t>
            </a:r>
            <a:r>
              <a:rPr lang="en-IN" dirty="0" smtClean="0">
                <a:solidFill>
                  <a:srgbClr val="C00000"/>
                </a:solidFill>
                <a:latin typeface="Times New Roman" panose="02020603050405020304" pitchFamily="18" charset="0"/>
                <a:cs typeface="Times New Roman" panose="02020603050405020304" pitchFamily="18" charset="0"/>
              </a:rPr>
              <a:t>requests</a:t>
            </a:r>
          </a:p>
          <a:p>
            <a:pPr marL="800100" lvl="1"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Implement privacy </a:t>
            </a:r>
            <a:r>
              <a:rPr lang="en-IN" dirty="0">
                <a:solidFill>
                  <a:srgbClr val="C00000"/>
                </a:solidFill>
                <a:latin typeface="Times New Roman" panose="02020603050405020304" pitchFamily="18" charset="0"/>
                <a:cs typeface="Times New Roman" panose="02020603050405020304" pitchFamily="18" charset="0"/>
              </a:rPr>
              <a:t>by </a:t>
            </a:r>
            <a:r>
              <a:rPr lang="en-IN" dirty="0" smtClean="0">
                <a:solidFill>
                  <a:srgbClr val="C00000"/>
                </a:solidFill>
                <a:latin typeface="Times New Roman" panose="02020603050405020304" pitchFamily="18" charset="0"/>
                <a:cs typeface="Times New Roman" panose="02020603050405020304" pitchFamily="18" charset="0"/>
              </a:rPr>
              <a:t>Design in Applications</a:t>
            </a:r>
          </a:p>
          <a:p>
            <a:pPr marL="800100" lvl="1" indent="-342900" algn="l">
              <a:buFont typeface="Wingdings" panose="05000000000000000000" pitchFamily="2" charset="2"/>
              <a:buChar char="Ø"/>
            </a:pPr>
            <a:r>
              <a:rPr lang="en-US" dirty="0" smtClean="0">
                <a:solidFill>
                  <a:srgbClr val="C00000"/>
                </a:solidFill>
                <a:latin typeface="Times New Roman" panose="02020603050405020304" pitchFamily="18" charset="0"/>
                <a:cs typeface="Times New Roman" panose="02020603050405020304" pitchFamily="18" charset="0"/>
              </a:rPr>
              <a:t>Strengthen the Data Management Cycle specific to PII</a:t>
            </a:r>
          </a:p>
          <a:p>
            <a:pPr marL="800100" lvl="1" indent="-342900" algn="l">
              <a:buFont typeface="Wingdings" panose="05000000000000000000" pitchFamily="2" charset="2"/>
              <a:buChar char="Ø"/>
            </a:pPr>
            <a:r>
              <a:rPr lang="en-IN" dirty="0" smtClean="0">
                <a:solidFill>
                  <a:srgbClr val="C00000"/>
                </a:solidFill>
                <a:latin typeface="Times New Roman" panose="02020603050405020304" pitchFamily="18" charset="0"/>
                <a:cs typeface="Times New Roman" panose="02020603050405020304" pitchFamily="18" charset="0"/>
              </a:rPr>
              <a:t>Review/update </a:t>
            </a:r>
            <a:r>
              <a:rPr lang="en-IN" dirty="0">
                <a:solidFill>
                  <a:srgbClr val="C00000"/>
                </a:solidFill>
                <a:latin typeface="Times New Roman" panose="02020603050405020304" pitchFamily="18" charset="0"/>
                <a:cs typeface="Times New Roman" panose="02020603050405020304" pitchFamily="18" charset="0"/>
              </a:rPr>
              <a:t>contracts signed with </a:t>
            </a:r>
            <a:r>
              <a:rPr lang="en-US" dirty="0" smtClean="0">
                <a:solidFill>
                  <a:srgbClr val="C00000"/>
                </a:solidFill>
                <a:latin typeface="Times New Roman" panose="02020603050405020304" pitchFamily="18" charset="0"/>
                <a:cs typeface="Times New Roman" panose="02020603050405020304" pitchFamily="18" charset="0"/>
              </a:rPr>
              <a:t>Data Fiduciaries and </a:t>
            </a:r>
            <a:r>
              <a:rPr lang="en-IN" dirty="0" smtClean="0">
                <a:solidFill>
                  <a:srgbClr val="C00000"/>
                </a:solidFill>
                <a:latin typeface="Times New Roman" panose="02020603050405020304" pitchFamily="18" charset="0"/>
                <a:cs typeface="Times New Roman" panose="02020603050405020304" pitchFamily="18" charset="0"/>
              </a:rPr>
              <a:t>third-party </a:t>
            </a:r>
            <a:r>
              <a:rPr lang="en-IN" dirty="0">
                <a:solidFill>
                  <a:srgbClr val="C00000"/>
                </a:solidFill>
                <a:latin typeface="Times New Roman" panose="02020603050405020304" pitchFamily="18" charset="0"/>
                <a:cs typeface="Times New Roman" panose="02020603050405020304" pitchFamily="18" charset="0"/>
              </a:rPr>
              <a:t>vendors.</a:t>
            </a:r>
          </a:p>
        </p:txBody>
      </p:sp>
    </p:spTree>
    <p:extLst>
      <p:ext uri="{BB962C8B-B14F-4D97-AF65-F5344CB8AC3E}">
        <p14:creationId xmlns:p14="http://schemas.microsoft.com/office/powerpoint/2010/main" val="3807529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5200" y="196272"/>
            <a:ext cx="10866582" cy="662709"/>
          </a:xfrm>
        </p:spPr>
        <p:txBody>
          <a:bodyPr>
            <a:normAutofit fontScale="90000"/>
          </a:bodyPr>
          <a:lstStyle/>
          <a:p>
            <a:pPr algn="ctr"/>
            <a:r>
              <a:rPr lang="en-IN" b="1" u="sng"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Personal Data Protection Bill, 2018 </a:t>
            </a:r>
          </a:p>
        </p:txBody>
      </p:sp>
      <p:sp>
        <p:nvSpPr>
          <p:cNvPr id="3" name="Content Placeholder 2"/>
          <p:cNvSpPr>
            <a:spLocks noGrp="1"/>
          </p:cNvSpPr>
          <p:nvPr>
            <p:ph idx="1"/>
          </p:nvPr>
        </p:nvSpPr>
        <p:spPr>
          <a:xfrm>
            <a:off x="1371600" y="1237673"/>
            <a:ext cx="10395527" cy="5153891"/>
          </a:xfrm>
        </p:spPr>
        <p:txBody>
          <a:bodyPr numCol="2">
            <a:normAutofit/>
          </a:bodyPr>
          <a:lstStyle/>
          <a:p>
            <a:pPr algn="just"/>
            <a:r>
              <a:rPr lang="en-IN" dirty="0" smtClean="0">
                <a:latin typeface="Times New Roman" panose="02020603050405020304" pitchFamily="18" charset="0"/>
                <a:cs typeface="Times New Roman" panose="02020603050405020304" pitchFamily="18" charset="0"/>
              </a:rPr>
              <a:t>Change in Terminology</a:t>
            </a:r>
          </a:p>
          <a:p>
            <a:pPr algn="just"/>
            <a:r>
              <a:rPr lang="en-IN" dirty="0" smtClean="0">
                <a:latin typeface="Times New Roman" panose="02020603050405020304" pitchFamily="18" charset="0"/>
                <a:cs typeface="Times New Roman" panose="02020603050405020304" pitchFamily="18" charset="0"/>
              </a:rPr>
              <a:t>Horizontal Application</a:t>
            </a:r>
          </a:p>
          <a:p>
            <a:pPr algn="just"/>
            <a:r>
              <a:rPr lang="en-IN" dirty="0" smtClean="0">
                <a:latin typeface="Times New Roman" panose="02020603050405020304" pitchFamily="18" charset="0"/>
                <a:cs typeface="Times New Roman" panose="02020603050405020304" pitchFamily="18" charset="0"/>
              </a:rPr>
              <a:t>Extra-</a:t>
            </a:r>
            <a:r>
              <a:rPr lang="en-IN" dirty="0">
                <a:latin typeface="Times New Roman" panose="02020603050405020304" pitchFamily="18" charset="0"/>
                <a:cs typeface="Times New Roman" panose="02020603050405020304" pitchFamily="18" charset="0"/>
              </a:rPr>
              <a:t>T</a:t>
            </a:r>
            <a:r>
              <a:rPr lang="en-IN" dirty="0" smtClean="0">
                <a:latin typeface="Times New Roman" panose="02020603050405020304" pitchFamily="18" charset="0"/>
                <a:cs typeface="Times New Roman" panose="02020603050405020304" pitchFamily="18" charset="0"/>
              </a:rPr>
              <a:t>erritorial Application</a:t>
            </a:r>
          </a:p>
          <a:p>
            <a:pPr algn="just"/>
            <a:r>
              <a:rPr lang="en-IN" dirty="0" smtClean="0">
                <a:latin typeface="Times New Roman" panose="02020603050405020304" pitchFamily="18" charset="0"/>
                <a:cs typeface="Times New Roman" panose="02020603050405020304" pitchFamily="18" charset="0"/>
              </a:rPr>
              <a:t>Personal Data</a:t>
            </a:r>
          </a:p>
          <a:p>
            <a:pPr algn="just"/>
            <a:r>
              <a:rPr lang="en-IN" dirty="0">
                <a:latin typeface="Times New Roman" panose="02020603050405020304" pitchFamily="18" charset="0"/>
                <a:cs typeface="Times New Roman" panose="02020603050405020304" pitchFamily="18" charset="0"/>
              </a:rPr>
              <a:t>Sensitive Personal Data</a:t>
            </a:r>
          </a:p>
          <a:p>
            <a:pPr algn="just"/>
            <a:r>
              <a:rPr lang="en-IN" dirty="0" smtClean="0">
                <a:latin typeface="Times New Roman" panose="02020603050405020304" pitchFamily="18" charset="0"/>
                <a:cs typeface="Times New Roman" panose="02020603050405020304" pitchFamily="18" charset="0"/>
              </a:rPr>
              <a:t>Grounds </a:t>
            </a:r>
            <a:r>
              <a:rPr lang="en-IN" dirty="0">
                <a:latin typeface="Times New Roman" panose="02020603050405020304" pitchFamily="18" charset="0"/>
                <a:cs typeface="Times New Roman" panose="02020603050405020304" pitchFamily="18" charset="0"/>
              </a:rPr>
              <a:t>for processing Personal </a:t>
            </a:r>
            <a:r>
              <a:rPr lang="en-IN" dirty="0" smtClean="0">
                <a:latin typeface="Times New Roman" panose="02020603050405020304" pitchFamily="18" charset="0"/>
                <a:cs typeface="Times New Roman" panose="02020603050405020304" pitchFamily="18" charset="0"/>
              </a:rPr>
              <a:t>Data</a:t>
            </a:r>
          </a:p>
          <a:p>
            <a:pPr algn="just"/>
            <a:r>
              <a:rPr lang="en-IN" dirty="0">
                <a:latin typeface="Times New Roman" panose="02020603050405020304" pitchFamily="18" charset="0"/>
                <a:cs typeface="Times New Roman" panose="02020603050405020304" pitchFamily="18" charset="0"/>
              </a:rPr>
              <a:t>Grounds for processing </a:t>
            </a:r>
            <a:r>
              <a:rPr lang="en-IN" dirty="0" smtClean="0">
                <a:latin typeface="Times New Roman" panose="02020603050405020304" pitchFamily="18" charset="0"/>
                <a:cs typeface="Times New Roman" panose="02020603050405020304" pitchFamily="18" charset="0"/>
              </a:rPr>
              <a:t>Sensitive </a:t>
            </a:r>
          </a:p>
          <a:p>
            <a:pPr marL="0" indent="0" algn="just">
              <a:buNone/>
            </a:pPr>
            <a:r>
              <a:rPr lang="en-IN" dirty="0" smtClean="0">
                <a:latin typeface="Times New Roman" panose="02020603050405020304" pitchFamily="18" charset="0"/>
                <a:cs typeface="Times New Roman" panose="02020603050405020304" pitchFamily="18" charset="0"/>
              </a:rPr>
              <a:t>      Personal Data</a:t>
            </a:r>
          </a:p>
          <a:p>
            <a:pPr algn="just"/>
            <a:r>
              <a:rPr lang="en-IN" dirty="0">
                <a:latin typeface="Times New Roman" panose="02020603050405020304" pitchFamily="18" charset="0"/>
                <a:cs typeface="Times New Roman" panose="02020603050405020304" pitchFamily="18" charset="0"/>
              </a:rPr>
              <a:t>Personal and Sensitive Personal Data </a:t>
            </a:r>
            <a:endParaRPr lang="en-IN" dirty="0" smtClean="0">
              <a:latin typeface="Times New Roman" panose="02020603050405020304" pitchFamily="18" charset="0"/>
              <a:cs typeface="Times New Roman" panose="02020603050405020304" pitchFamily="18" charset="0"/>
            </a:endParaRPr>
          </a:p>
          <a:p>
            <a:pPr marL="0" indent="0" algn="just">
              <a:buNone/>
            </a:pP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     of Children</a:t>
            </a:r>
          </a:p>
          <a:p>
            <a:pPr algn="just"/>
            <a:r>
              <a:rPr lang="en-IN" dirty="0">
                <a:latin typeface="Times New Roman" panose="02020603050405020304" pitchFamily="18" charset="0"/>
                <a:cs typeface="Times New Roman" panose="02020603050405020304" pitchFamily="18" charset="0"/>
              </a:rPr>
              <a:t>Data Principal </a:t>
            </a:r>
            <a:r>
              <a:rPr lang="en-IN" dirty="0" smtClean="0">
                <a:latin typeface="Times New Roman" panose="02020603050405020304" pitchFamily="18" charset="0"/>
                <a:cs typeface="Times New Roman" panose="02020603050405020304" pitchFamily="18" charset="0"/>
              </a:rPr>
              <a:t>Right</a:t>
            </a:r>
          </a:p>
          <a:p>
            <a:pPr algn="just"/>
            <a:r>
              <a:rPr lang="en-IN" dirty="0">
                <a:latin typeface="Times New Roman" panose="02020603050405020304" pitchFamily="18" charset="0"/>
                <a:cs typeface="Times New Roman" panose="02020603050405020304" pitchFamily="18" charset="0"/>
              </a:rPr>
              <a:t>Transparency and Accountability </a:t>
            </a:r>
            <a:r>
              <a:rPr lang="en-IN" dirty="0" smtClean="0">
                <a:latin typeface="Times New Roman" panose="02020603050405020304" pitchFamily="18" charset="0"/>
                <a:cs typeface="Times New Roman" panose="02020603050405020304" pitchFamily="18" charset="0"/>
              </a:rPr>
              <a:t>Measures</a:t>
            </a:r>
          </a:p>
          <a:p>
            <a:pPr algn="just"/>
            <a:r>
              <a:rPr lang="en-IN" dirty="0">
                <a:latin typeface="Times New Roman" panose="02020603050405020304" pitchFamily="18" charset="0"/>
                <a:cs typeface="Times New Roman" panose="02020603050405020304" pitchFamily="18" charset="0"/>
              </a:rPr>
              <a:t>Transfer of Personal Data Outside </a:t>
            </a:r>
            <a:r>
              <a:rPr lang="en-IN" dirty="0" smtClean="0">
                <a:latin typeface="Times New Roman" panose="02020603050405020304" pitchFamily="18" charset="0"/>
                <a:cs typeface="Times New Roman" panose="02020603050405020304" pitchFamily="18" charset="0"/>
              </a:rPr>
              <a:t>India</a:t>
            </a:r>
          </a:p>
          <a:p>
            <a:pPr algn="just"/>
            <a:r>
              <a:rPr lang="en-IN" dirty="0">
                <a:latin typeface="Times New Roman" panose="02020603050405020304" pitchFamily="18" charset="0"/>
                <a:cs typeface="Times New Roman" panose="02020603050405020304" pitchFamily="18" charset="0"/>
              </a:rPr>
              <a:t>Conditions for Transfer of Personal Data Outside </a:t>
            </a:r>
            <a:r>
              <a:rPr lang="en-IN" dirty="0" smtClean="0">
                <a:latin typeface="Times New Roman" panose="02020603050405020304" pitchFamily="18" charset="0"/>
                <a:cs typeface="Times New Roman" panose="02020603050405020304" pitchFamily="18" charset="0"/>
              </a:rPr>
              <a:t>India</a:t>
            </a:r>
          </a:p>
          <a:p>
            <a:pPr algn="just"/>
            <a:r>
              <a:rPr lang="en-IN" dirty="0">
                <a:latin typeface="Times New Roman" panose="02020603050405020304" pitchFamily="18" charset="0"/>
                <a:cs typeface="Times New Roman" panose="02020603050405020304" pitchFamily="18" charset="0"/>
              </a:rPr>
              <a:t>Data Protection Authority of </a:t>
            </a:r>
            <a:r>
              <a:rPr lang="en-IN" dirty="0" smtClean="0">
                <a:latin typeface="Times New Roman" panose="02020603050405020304" pitchFamily="18" charset="0"/>
                <a:cs typeface="Times New Roman" panose="02020603050405020304" pitchFamily="18" charset="0"/>
              </a:rPr>
              <a:t>India</a:t>
            </a:r>
          </a:p>
          <a:p>
            <a:pPr algn="just"/>
            <a:r>
              <a:rPr lang="en-IN" dirty="0">
                <a:latin typeface="Times New Roman" panose="02020603050405020304" pitchFamily="18" charset="0"/>
                <a:cs typeface="Times New Roman" panose="02020603050405020304" pitchFamily="18" charset="0"/>
              </a:rPr>
              <a:t>Penalties, Remedies and </a:t>
            </a:r>
            <a:r>
              <a:rPr lang="en-IN" dirty="0" smtClean="0">
                <a:latin typeface="Times New Roman" panose="02020603050405020304" pitchFamily="18" charset="0"/>
                <a:cs typeface="Times New Roman" panose="02020603050405020304" pitchFamily="18" charset="0"/>
              </a:rPr>
              <a:t>Offences</a:t>
            </a:r>
          </a:p>
          <a:p>
            <a:pPr algn="just"/>
            <a:r>
              <a:rPr lang="en-IN" dirty="0">
                <a:latin typeface="Times New Roman" panose="02020603050405020304" pitchFamily="18" charset="0"/>
                <a:cs typeface="Times New Roman" panose="02020603050405020304" pitchFamily="18" charset="0"/>
              </a:rPr>
              <a:t>Transition Provisions</a:t>
            </a: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8216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ersonal Data Protection Bill, 20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19" y="429058"/>
            <a:ext cx="11545433" cy="5925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0546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0218" y="251691"/>
            <a:ext cx="11693237" cy="561109"/>
          </a:xfrm>
        </p:spPr>
        <p:txBody>
          <a:bodyPr>
            <a:noAutofit/>
          </a:bodyPr>
          <a:lstStyle/>
          <a:p>
            <a:pPr algn="ctr"/>
            <a:r>
              <a:rPr lang="en-IN" sz="2800" b="1" u="sng" dirty="0" smtClean="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 Study Analysis on Data Protection Policies (in accordance with TCS)</a:t>
            </a:r>
            <a:endParaRPr lang="en-IN" sz="2800" b="1" u="sng"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01091" y="1286033"/>
            <a:ext cx="9762836" cy="5345676"/>
          </a:xfrm>
        </p:spPr>
        <p:txBody>
          <a:bodyPr>
            <a:normAutofit/>
          </a:bodyPr>
          <a:lstStyle/>
          <a:p>
            <a:r>
              <a:rPr lang="en-IN" sz="2800" b="1" dirty="0" smtClean="0">
                <a:solidFill>
                  <a:schemeClr val="accent1">
                    <a:lumMod val="75000"/>
                  </a:schemeClr>
                </a:solidFill>
                <a:latin typeface="Times New Roman" panose="02020603050405020304" pitchFamily="18" charset="0"/>
                <a:cs typeface="Times New Roman" panose="02020603050405020304" pitchFamily="18" charset="0"/>
              </a:rPr>
              <a:t>(A) </a:t>
            </a:r>
            <a:r>
              <a:rPr lang="en-IN" sz="2800" dirty="0" smtClean="0">
                <a:solidFill>
                  <a:srgbClr val="002060"/>
                </a:solidFill>
                <a:latin typeface="Times New Roman" panose="02020603050405020304" pitchFamily="18" charset="0"/>
                <a:cs typeface="Times New Roman" panose="02020603050405020304" pitchFamily="18" charset="0"/>
              </a:rPr>
              <a:t>IT </a:t>
            </a:r>
            <a:r>
              <a:rPr lang="en-IN" sz="2800" dirty="0">
                <a:solidFill>
                  <a:srgbClr val="002060"/>
                </a:solidFill>
                <a:latin typeface="Times New Roman" panose="02020603050405020304" pitchFamily="18" charset="0"/>
                <a:cs typeface="Times New Roman" panose="02020603050405020304" pitchFamily="18" charset="0"/>
              </a:rPr>
              <a:t>Implementation point of </a:t>
            </a:r>
            <a:r>
              <a:rPr lang="en-IN" sz="2800" dirty="0" smtClean="0">
                <a:solidFill>
                  <a:srgbClr val="002060"/>
                </a:solidFill>
                <a:latin typeface="Times New Roman" panose="02020603050405020304" pitchFamily="18" charset="0"/>
                <a:cs typeface="Times New Roman" panose="02020603050405020304" pitchFamily="18" charset="0"/>
              </a:rPr>
              <a:t>View</a:t>
            </a:r>
          </a:p>
          <a:p>
            <a:pPr marL="342900" indent="-342900">
              <a:buFont typeface="Wingdings" panose="05000000000000000000" pitchFamily="2" charset="2"/>
              <a:buChar char="Ø"/>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Processing and Storing Personal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Data</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User Consent</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Rights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of the Data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Subject</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Data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Protection by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Design</a:t>
            </a:r>
          </a:p>
          <a:p>
            <a:endParaRPr lang="en-IN" sz="2000" b="1" dirty="0" smtClean="0">
              <a:latin typeface="Times New Roman" panose="02020603050405020304" pitchFamily="18" charset="0"/>
              <a:cs typeface="Times New Roman" panose="02020603050405020304" pitchFamily="18" charset="0"/>
            </a:endParaRPr>
          </a:p>
          <a:p>
            <a:r>
              <a:rPr lang="en-IN" sz="2800" b="1" dirty="0" smtClean="0">
                <a:solidFill>
                  <a:schemeClr val="accent1">
                    <a:lumMod val="75000"/>
                  </a:schemeClr>
                </a:solidFill>
                <a:latin typeface="Times New Roman" panose="02020603050405020304" pitchFamily="18" charset="0"/>
                <a:cs typeface="Times New Roman" panose="02020603050405020304" pitchFamily="18" charset="0"/>
              </a:rPr>
              <a:t>(B) </a:t>
            </a:r>
            <a:r>
              <a:rPr lang="en-IN" sz="2800" dirty="0" smtClean="0">
                <a:solidFill>
                  <a:srgbClr val="002060"/>
                </a:solidFill>
                <a:latin typeface="Times New Roman" panose="02020603050405020304" pitchFamily="18" charset="0"/>
                <a:cs typeface="Times New Roman" panose="02020603050405020304" pitchFamily="18" charset="0"/>
              </a:rPr>
              <a:t>Post-Analysis </a:t>
            </a:r>
            <a:r>
              <a:rPr lang="en-IN" sz="2800" dirty="0">
                <a:solidFill>
                  <a:srgbClr val="002060"/>
                </a:solidFill>
                <a:latin typeface="Times New Roman" panose="02020603050405020304" pitchFamily="18" charset="0"/>
                <a:cs typeface="Times New Roman" panose="02020603050405020304" pitchFamily="18" charset="0"/>
              </a:rPr>
              <a:t>IT Implementation or processing of PII </a:t>
            </a:r>
            <a:endParaRPr lang="en-IN"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Records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of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Processing</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Data Breach </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Impact Assessments</a:t>
            </a:r>
          </a:p>
          <a:p>
            <a:pPr marL="342900" indent="-342900">
              <a:buFont typeface="Wingdings" panose="05000000000000000000" pitchFamily="2" charset="2"/>
              <a:buChar char="Ø"/>
            </a:pP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Data </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Protection </a:t>
            </a:r>
            <a:r>
              <a:rPr lang="en-IN" sz="2000" dirty="0" smtClean="0">
                <a:solidFill>
                  <a:schemeClr val="tx1">
                    <a:lumMod val="95000"/>
                    <a:lumOff val="5000"/>
                  </a:schemeClr>
                </a:solidFill>
                <a:latin typeface="Times New Roman" panose="02020603050405020304" pitchFamily="18" charset="0"/>
                <a:cs typeface="Times New Roman" panose="02020603050405020304" pitchFamily="18" charset="0"/>
              </a:rPr>
              <a:t>Officers(DPO)</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93583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631" y="230654"/>
            <a:ext cx="11299242" cy="997782"/>
          </a:xfrm>
        </p:spPr>
        <p:txBody>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Personal Data Protection-An Industry and Geography agnostic regulation(Infosys)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672" y="1403927"/>
            <a:ext cx="9719997" cy="5283200"/>
          </a:xfrm>
          <a:prstGeom prst="rect">
            <a:avLst/>
          </a:prstGeom>
        </p:spPr>
      </p:pic>
    </p:spTree>
    <p:extLst>
      <p:ext uri="{BB962C8B-B14F-4D97-AF65-F5344CB8AC3E}">
        <p14:creationId xmlns:p14="http://schemas.microsoft.com/office/powerpoint/2010/main" val="689877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921" y="1410511"/>
            <a:ext cx="8006003" cy="5301574"/>
          </a:xfrm>
          <a:prstGeom prst="rect">
            <a:avLst/>
          </a:prstGeom>
        </p:spPr>
      </p:pic>
      <p:sp>
        <p:nvSpPr>
          <p:cNvPr id="5" name="TextBox 4"/>
          <p:cNvSpPr txBox="1"/>
          <p:nvPr/>
        </p:nvSpPr>
        <p:spPr>
          <a:xfrm>
            <a:off x="447472" y="243191"/>
            <a:ext cx="11264630" cy="1077218"/>
          </a:xfrm>
          <a:prstGeom prst="rect">
            <a:avLst/>
          </a:prstGeom>
          <a:noFill/>
        </p:spPr>
        <p:txBody>
          <a:bodyPr wrap="square" rtlCol="0">
            <a:spAutoFit/>
          </a:bodyPr>
          <a:lstStyle/>
          <a:p>
            <a:pPr algn="ctr"/>
            <a:r>
              <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a:t>
            </a:r>
            <a:r>
              <a:rPr lang="en-IN" sz="32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ays technology can help businesses become Personal Data </a:t>
            </a:r>
          </a:p>
          <a:p>
            <a:pPr algn="ctr"/>
            <a:r>
              <a:rPr lang="en-IN" sz="32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Protection compliant </a:t>
            </a:r>
            <a:endParaRPr lang="en-IN" sz="32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TextBox 1"/>
          <p:cNvSpPr txBox="1"/>
          <p:nvPr/>
        </p:nvSpPr>
        <p:spPr>
          <a:xfrm>
            <a:off x="6169446" y="3753521"/>
            <a:ext cx="572951" cy="307777"/>
          </a:xfrm>
          <a:prstGeom prst="rect">
            <a:avLst/>
          </a:prstGeom>
          <a:solidFill>
            <a:schemeClr val="bg1">
              <a:lumMod val="65000"/>
            </a:schemeClr>
          </a:solidFill>
        </p:spPr>
        <p:txBody>
          <a:bodyPr wrap="square" rtlCol="0">
            <a:spAutoFit/>
          </a:bodyPr>
          <a:lstStyle/>
          <a:p>
            <a:pPr algn="ctr"/>
            <a:r>
              <a:rPr lang="en-IN" sz="1400" b="1" dirty="0" smtClean="0">
                <a:solidFill>
                  <a:schemeClr val="bg1"/>
                </a:solidFill>
                <a:latin typeface="Times New Roman" panose="02020603050405020304" pitchFamily="18" charset="0"/>
                <a:cs typeface="Times New Roman" panose="02020603050405020304" pitchFamily="18" charset="0"/>
              </a:rPr>
              <a:t>PDP</a:t>
            </a:r>
            <a:endParaRPr lang="en-IN"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79755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352552"/>
            <a:ext cx="10058400" cy="765048"/>
          </a:xfrm>
        </p:spPr>
        <p:txBody>
          <a:bodyPr>
            <a:noAutofit/>
          </a:bodyPr>
          <a:lstStyle/>
          <a:p>
            <a:pPr algn="ctr"/>
            <a:r>
              <a:rPr lang="en-IN" sz="48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ACKNOWLEDGEMENT</a:t>
            </a:r>
            <a:endParaRPr lang="en-IN" sz="48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40146" y="1496291"/>
            <a:ext cx="11637818" cy="3786909"/>
          </a:xfrm>
        </p:spPr>
        <p:txBody>
          <a:bodyPr>
            <a:normAutofit fontScale="25000" lnSpcReduction="20000"/>
          </a:bodyPr>
          <a:lstStyle/>
          <a:p>
            <a:r>
              <a:rPr lang="en-IN" sz="5600" dirty="0">
                <a:solidFill>
                  <a:schemeClr val="tx1"/>
                </a:solidFill>
                <a:latin typeface="Times New Roman" panose="02020603050405020304" pitchFamily="18" charset="0"/>
                <a:cs typeface="Times New Roman" panose="02020603050405020304" pitchFamily="18" charset="0"/>
              </a:rPr>
              <a:t>At the very outset, I am highly indebted to </a:t>
            </a:r>
            <a:r>
              <a:rPr lang="en-IN" sz="5600" b="1" dirty="0">
                <a:solidFill>
                  <a:schemeClr val="tx1"/>
                </a:solidFill>
                <a:latin typeface="Times New Roman" panose="02020603050405020304" pitchFamily="18" charset="0"/>
                <a:cs typeface="Times New Roman" panose="02020603050405020304" pitchFamily="18" charset="0"/>
              </a:rPr>
              <a:t>National Informatics Centre (HQ) </a:t>
            </a:r>
            <a:r>
              <a:rPr lang="en-IN" sz="5600" dirty="0">
                <a:solidFill>
                  <a:schemeClr val="tx1"/>
                </a:solidFill>
                <a:latin typeface="Times New Roman" panose="02020603050405020304" pitchFamily="18" charset="0"/>
                <a:cs typeface="Times New Roman" panose="02020603050405020304" pitchFamily="18" charset="0"/>
              </a:rPr>
              <a:t>under </a:t>
            </a:r>
            <a:r>
              <a:rPr lang="en-IN" sz="5600" b="1" dirty="0">
                <a:solidFill>
                  <a:schemeClr val="tx1"/>
                </a:solidFill>
                <a:latin typeface="Times New Roman" panose="02020603050405020304" pitchFamily="18" charset="0"/>
                <a:cs typeface="Times New Roman" panose="02020603050405020304" pitchFamily="18" charset="0"/>
              </a:rPr>
              <a:t>the Digital </a:t>
            </a:r>
          </a:p>
          <a:p>
            <a:r>
              <a:rPr lang="en-IN" sz="5600" b="1" dirty="0">
                <a:solidFill>
                  <a:schemeClr val="tx1"/>
                </a:solidFill>
                <a:latin typeface="Times New Roman" panose="02020603050405020304" pitchFamily="18" charset="0"/>
                <a:cs typeface="Times New Roman" panose="02020603050405020304" pitchFamily="18" charset="0"/>
              </a:rPr>
              <a:t>India Internship Scheme-2018</a:t>
            </a:r>
            <a:r>
              <a:rPr lang="en-IN" sz="5600" dirty="0">
                <a:solidFill>
                  <a:schemeClr val="tx1"/>
                </a:solidFill>
                <a:latin typeface="Times New Roman" panose="02020603050405020304" pitchFamily="18" charset="0"/>
                <a:cs typeface="Times New Roman" panose="02020603050405020304" pitchFamily="18" charset="0"/>
              </a:rPr>
              <a:t> for giving me an opportunity to carry out my project on </a:t>
            </a:r>
          </a:p>
          <a:p>
            <a:r>
              <a:rPr lang="en-IN" sz="5600" dirty="0">
                <a:solidFill>
                  <a:schemeClr val="tx1"/>
                </a:solidFill>
                <a:latin typeface="Times New Roman" panose="02020603050405020304" pitchFamily="18" charset="0"/>
                <a:cs typeface="Times New Roman" panose="02020603050405020304" pitchFamily="18" charset="0"/>
              </a:rPr>
              <a:t>“</a:t>
            </a:r>
            <a:r>
              <a:rPr lang="en-IN" sz="5600" b="1" dirty="0">
                <a:solidFill>
                  <a:schemeClr val="tx1"/>
                </a:solidFill>
                <a:latin typeface="Times New Roman" panose="02020603050405020304" pitchFamily="18" charset="0"/>
                <a:cs typeface="Times New Roman" panose="02020603050405020304" pitchFamily="18" charset="0"/>
              </a:rPr>
              <a:t>Implementation of Personal Data Protection Policies in IT Applications</a:t>
            </a:r>
            <a:r>
              <a:rPr lang="en-IN" sz="5600" dirty="0">
                <a:solidFill>
                  <a:schemeClr val="tx1"/>
                </a:solidFill>
                <a:latin typeface="Times New Roman" panose="02020603050405020304" pitchFamily="18" charset="0"/>
                <a:cs typeface="Times New Roman" panose="02020603050405020304" pitchFamily="18" charset="0"/>
              </a:rPr>
              <a:t>” at their esteemed </a:t>
            </a:r>
          </a:p>
          <a:p>
            <a:r>
              <a:rPr lang="en-IN" sz="5600" dirty="0">
                <a:solidFill>
                  <a:schemeClr val="tx1"/>
                </a:solidFill>
                <a:latin typeface="Times New Roman" panose="02020603050405020304" pitchFamily="18" charset="0"/>
                <a:cs typeface="Times New Roman" panose="02020603050405020304" pitchFamily="18" charset="0"/>
              </a:rPr>
              <a:t>organization. I would specially thank, Project Guide </a:t>
            </a:r>
            <a:r>
              <a:rPr lang="en-IN" sz="5600" b="1" dirty="0">
                <a:solidFill>
                  <a:schemeClr val="tx1"/>
                </a:solidFill>
                <a:latin typeface="Times New Roman" panose="02020603050405020304" pitchFamily="18" charset="0"/>
                <a:cs typeface="Times New Roman" panose="02020603050405020304" pitchFamily="18" charset="0"/>
              </a:rPr>
              <a:t>Deepak Goel</a:t>
            </a:r>
            <a:r>
              <a:rPr lang="en-IN" sz="5600" dirty="0">
                <a:solidFill>
                  <a:schemeClr val="tx1"/>
                </a:solidFill>
                <a:latin typeface="Times New Roman" panose="02020603050405020304" pitchFamily="18" charset="0"/>
                <a:cs typeface="Times New Roman" panose="02020603050405020304" pitchFamily="18" charset="0"/>
              </a:rPr>
              <a:t>, (STD &amp; HOD-Legal Services </a:t>
            </a:r>
          </a:p>
          <a:p>
            <a:r>
              <a:rPr lang="en-IN" sz="5600" dirty="0">
                <a:solidFill>
                  <a:schemeClr val="tx1"/>
                </a:solidFill>
                <a:latin typeface="Times New Roman" panose="02020603050405020304" pitchFamily="18" charset="0"/>
                <a:cs typeface="Times New Roman" panose="02020603050405020304" pitchFamily="18" charset="0"/>
              </a:rPr>
              <a:t>Division at NIC) for giving time and guidance throughout my project without whom it would have </a:t>
            </a:r>
          </a:p>
          <a:p>
            <a:r>
              <a:rPr lang="en-IN" sz="5600" dirty="0">
                <a:solidFill>
                  <a:schemeClr val="tx1"/>
                </a:solidFill>
                <a:latin typeface="Times New Roman" panose="02020603050405020304" pitchFamily="18" charset="0"/>
                <a:cs typeface="Times New Roman" panose="02020603050405020304" pitchFamily="18" charset="0"/>
              </a:rPr>
              <a:t>been impossible to attain success. </a:t>
            </a:r>
          </a:p>
          <a:p>
            <a:r>
              <a:rPr lang="en-IN" sz="5600" dirty="0">
                <a:solidFill>
                  <a:schemeClr val="tx1"/>
                </a:solidFill>
                <a:latin typeface="Times New Roman" panose="02020603050405020304" pitchFamily="18" charset="0"/>
                <a:cs typeface="Times New Roman" panose="02020603050405020304" pitchFamily="18" charset="0"/>
              </a:rPr>
              <a:t> </a:t>
            </a:r>
          </a:p>
          <a:p>
            <a:r>
              <a:rPr lang="en-IN" sz="5600" dirty="0">
                <a:solidFill>
                  <a:schemeClr val="tx1"/>
                </a:solidFill>
                <a:latin typeface="Times New Roman" panose="02020603050405020304" pitchFamily="18" charset="0"/>
                <a:cs typeface="Times New Roman" panose="02020603050405020304" pitchFamily="18" charset="0"/>
              </a:rPr>
              <a:t>I own my regards to the entire faculty of the </a:t>
            </a:r>
            <a:r>
              <a:rPr lang="en-IN" sz="5600" b="1" dirty="0" smtClean="0">
                <a:solidFill>
                  <a:schemeClr val="tx1"/>
                </a:solidFill>
                <a:latin typeface="Times New Roman" panose="02020603050405020304" pitchFamily="18" charset="0"/>
                <a:cs typeface="Times New Roman" panose="02020603050405020304" pitchFamily="18" charset="0"/>
              </a:rPr>
              <a:t>Department </a:t>
            </a:r>
            <a:r>
              <a:rPr lang="en-IN" sz="5600" b="1" dirty="0">
                <a:solidFill>
                  <a:schemeClr val="tx1"/>
                </a:solidFill>
                <a:latin typeface="Times New Roman" panose="02020603050405020304" pitchFamily="18" charset="0"/>
                <a:cs typeface="Times New Roman" panose="02020603050405020304" pitchFamily="18" charset="0"/>
              </a:rPr>
              <a:t>of </a:t>
            </a:r>
            <a:r>
              <a:rPr lang="en-IN" sz="5600" b="1" dirty="0" smtClean="0">
                <a:solidFill>
                  <a:schemeClr val="tx1"/>
                </a:solidFill>
                <a:latin typeface="Times New Roman" panose="02020603050405020304" pitchFamily="18" charset="0"/>
                <a:cs typeface="Times New Roman" panose="02020603050405020304" pitchFamily="18" charset="0"/>
              </a:rPr>
              <a:t>INFORMATION TECHNOLOGY</a:t>
            </a:r>
            <a:r>
              <a:rPr lang="en-IN" sz="5600" dirty="0" smtClean="0">
                <a:solidFill>
                  <a:schemeClr val="tx1"/>
                </a:solidFill>
                <a:latin typeface="Times New Roman" panose="02020603050405020304" pitchFamily="18" charset="0"/>
                <a:cs typeface="Times New Roman" panose="02020603050405020304" pitchFamily="18" charset="0"/>
              </a:rPr>
              <a:t> at </a:t>
            </a:r>
            <a:endParaRPr lang="en-IN" sz="5600" dirty="0">
              <a:solidFill>
                <a:schemeClr val="tx1"/>
              </a:solidFill>
              <a:latin typeface="Times New Roman" panose="02020603050405020304" pitchFamily="18" charset="0"/>
              <a:cs typeface="Times New Roman" panose="02020603050405020304" pitchFamily="18" charset="0"/>
            </a:endParaRPr>
          </a:p>
          <a:p>
            <a:r>
              <a:rPr lang="en-IN" sz="5600" b="1" dirty="0">
                <a:solidFill>
                  <a:schemeClr val="tx1"/>
                </a:solidFill>
                <a:latin typeface="Times New Roman" panose="02020603050405020304" pitchFamily="18" charset="0"/>
                <a:cs typeface="Times New Roman" panose="02020603050405020304" pitchFamily="18" charset="0"/>
              </a:rPr>
              <a:t>KIET GROUP OF INSTITUTIONS </a:t>
            </a:r>
            <a:r>
              <a:rPr lang="en-IN" sz="5600" dirty="0">
                <a:solidFill>
                  <a:schemeClr val="tx1"/>
                </a:solidFill>
                <a:latin typeface="Times New Roman" panose="02020603050405020304" pitchFamily="18" charset="0"/>
                <a:cs typeface="Times New Roman" panose="02020603050405020304" pitchFamily="18" charset="0"/>
              </a:rPr>
              <a:t>from where I have learnt the basics of Information </a:t>
            </a:r>
          </a:p>
          <a:p>
            <a:r>
              <a:rPr lang="en-IN" sz="5600" dirty="0">
                <a:solidFill>
                  <a:schemeClr val="tx1"/>
                </a:solidFill>
                <a:latin typeface="Times New Roman" panose="02020603050405020304" pitchFamily="18" charset="0"/>
                <a:cs typeface="Times New Roman" panose="02020603050405020304" pitchFamily="18" charset="0"/>
              </a:rPr>
              <a:t>Technology and whose informal discussions and able guidance was a become light for me in the </a:t>
            </a:r>
          </a:p>
          <a:p>
            <a:r>
              <a:rPr lang="en-IN" sz="5600" dirty="0">
                <a:solidFill>
                  <a:schemeClr val="tx1"/>
                </a:solidFill>
                <a:latin typeface="Times New Roman" panose="02020603050405020304" pitchFamily="18" charset="0"/>
                <a:cs typeface="Times New Roman" panose="02020603050405020304" pitchFamily="18" charset="0"/>
              </a:rPr>
              <a:t>entire duration of this work. </a:t>
            </a:r>
          </a:p>
          <a:p>
            <a:r>
              <a:rPr lang="en-IN" sz="5600" dirty="0">
                <a:solidFill>
                  <a:schemeClr val="tx1"/>
                </a:solidFill>
                <a:latin typeface="Times New Roman" panose="02020603050405020304" pitchFamily="18" charset="0"/>
                <a:cs typeface="Times New Roman" panose="02020603050405020304" pitchFamily="18" charset="0"/>
              </a:rPr>
              <a:t> </a:t>
            </a:r>
          </a:p>
          <a:p>
            <a:r>
              <a:rPr lang="en-IN" sz="5600" dirty="0">
                <a:solidFill>
                  <a:schemeClr val="tx1"/>
                </a:solidFill>
                <a:latin typeface="Times New Roman" panose="02020603050405020304" pitchFamily="18" charset="0"/>
                <a:cs typeface="Times New Roman" panose="02020603050405020304" pitchFamily="18" charset="0"/>
              </a:rPr>
              <a:t>I would also like to thank my colleagues who worked with me and our combined efforts lead to the </a:t>
            </a:r>
          </a:p>
          <a:p>
            <a:r>
              <a:rPr lang="en-IN" sz="5600" dirty="0">
                <a:solidFill>
                  <a:schemeClr val="tx1"/>
                </a:solidFill>
                <a:latin typeface="Times New Roman" panose="02020603050405020304" pitchFamily="18" charset="0"/>
                <a:cs typeface="Times New Roman" panose="02020603050405020304" pitchFamily="18" charset="0"/>
              </a:rPr>
              <a:t>completion of the project. </a:t>
            </a:r>
          </a:p>
          <a:p>
            <a:r>
              <a:rPr lang="en-IN" sz="4800" b="1" dirty="0">
                <a:latin typeface="Times New Roman" panose="02020603050405020304" pitchFamily="18" charset="0"/>
                <a:cs typeface="Times New Roman" panose="02020603050405020304" pitchFamily="18" charset="0"/>
              </a:rPr>
              <a:t> </a:t>
            </a:r>
          </a:p>
          <a:p>
            <a:r>
              <a:rPr lang="en-IN" dirty="0"/>
              <a:t> </a:t>
            </a:r>
          </a:p>
        </p:txBody>
      </p:sp>
    </p:spTree>
    <p:extLst>
      <p:ext uri="{BB962C8B-B14F-4D97-AF65-F5344CB8AC3E}">
        <p14:creationId xmlns:p14="http://schemas.microsoft.com/office/powerpoint/2010/main" val="39471592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651" y="0"/>
            <a:ext cx="11676912" cy="980320"/>
          </a:xfrm>
        </p:spPr>
        <p:txBody>
          <a:bodyPr>
            <a:noAutofit/>
          </a:bodyPr>
          <a:lstStyle/>
          <a:p>
            <a:pPr algn="ctr"/>
            <a:r>
              <a:rPr lang="en-IN" sz="4800"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as a Service</a:t>
            </a:r>
            <a:endParaRPr lang="en-IN" sz="4800"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26" name="Picture 2" descr="Image result for data protection as a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96876"/>
            <a:ext cx="10577209" cy="5563847"/>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817123" y="1348607"/>
            <a:ext cx="2791839" cy="1987979"/>
          </a:xfrm>
        </p:spPr>
        <p:txBody>
          <a:bodyPr>
            <a:noAutofit/>
          </a:bodyPr>
          <a:lstStyle/>
          <a:p>
            <a:pPr algn="l"/>
            <a:r>
              <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as a service (DPaaS) is a cloud-based or web-delivered service for protecting data assets. Companies can utilize this type of service to enhance network security and to build better security for data in transit and data at rest</a:t>
            </a:r>
            <a:r>
              <a:rPr lang="en-IN" sz="1400"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IN" sz="1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11720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7928" y="1415625"/>
            <a:ext cx="11702472" cy="2215991"/>
          </a:xfrm>
          <a:prstGeom prst="rect">
            <a:avLst/>
          </a:prstGeom>
          <a:noFill/>
        </p:spPr>
        <p:txBody>
          <a:bodyPr wrap="square" lIns="91440" tIns="45720" rIns="91440" bIns="45720">
            <a:spAutoFit/>
          </a:bodyPr>
          <a:lstStyle/>
          <a:p>
            <a:pPr algn="ctr"/>
            <a:r>
              <a:rPr lang="en-US" sz="13800" b="1" cap="none" spc="0" dirty="0" smtClean="0">
                <a:ln w="0"/>
                <a:solidFill>
                  <a:schemeClr val="accent1"/>
                </a:solidFill>
                <a:effectLst>
                  <a:outerShdw blurRad="38100" dist="38100" dir="2700000" algn="tl">
                    <a:srgbClr val="000000">
                      <a:alpha val="43137"/>
                    </a:srgbClr>
                  </a:outerShdw>
                  <a:reflection blurRad="6350" stA="53000" endA="300" endPos="35500" dir="5400000" sy="-90000" algn="bl" rotWithShape="0"/>
                </a:effectLst>
                <a:latin typeface="Monotype Corsiva" panose="03010101010201010101" pitchFamily="66" charset="0"/>
              </a:rPr>
              <a:t>Thank You!!</a:t>
            </a:r>
            <a:endParaRPr lang="en-US" sz="13800" b="1" cap="none" spc="0" dirty="0">
              <a:ln w="0"/>
              <a:solidFill>
                <a:schemeClr val="accent1"/>
              </a:solidFill>
              <a:effectLst>
                <a:outerShdw blurRad="38100" dist="38100" dir="2700000" algn="tl">
                  <a:srgbClr val="000000">
                    <a:alpha val="43137"/>
                  </a:srgbClr>
                </a:outerShdw>
                <a:reflection blurRad="6350" stA="53000" endA="300" endPos="35500" dir="5400000" sy="-90000" algn="bl" rotWithShape="0"/>
              </a:effectLst>
              <a:latin typeface="Monotype Corsiva" panose="03010101010201010101" pitchFamily="66" charset="0"/>
            </a:endParaRPr>
          </a:p>
        </p:txBody>
      </p:sp>
      <p:sp>
        <p:nvSpPr>
          <p:cNvPr id="6" name="Subtitle 2"/>
          <p:cNvSpPr>
            <a:spLocks noGrp="1"/>
          </p:cNvSpPr>
          <p:nvPr>
            <p:ph type="subTitle" idx="1"/>
          </p:nvPr>
        </p:nvSpPr>
        <p:spPr>
          <a:xfrm>
            <a:off x="7943273" y="4986090"/>
            <a:ext cx="3934691" cy="1681827"/>
          </a:xfrm>
        </p:spPr>
        <p:txBody>
          <a:bodyPr>
            <a:noAutofit/>
          </a:bodyPr>
          <a:lstStyle/>
          <a:p>
            <a:r>
              <a:rPr lang="en-IN" sz="2400" u="sng" cap="none"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rPr>
              <a:t>For queries</a:t>
            </a:r>
          </a:p>
          <a:p>
            <a:r>
              <a:rPr lang="en-IN" sz="2400" u="sng" cap="none"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hlinkClick r:id="rId2"/>
              </a:rPr>
              <a:t>nikunjpansari95@gmail.com</a:t>
            </a:r>
            <a:endParaRPr lang="en-IN" sz="2400" u="sng" cap="none" dirty="0" smtClean="0">
              <a:solidFill>
                <a:srgbClr val="92D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IN" sz="2400" b="1" cap="none" dirty="0" smtClean="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8393893227</a:t>
            </a:r>
            <a:endParaRPr lang="en-IN" sz="2400" b="1" cap="none" dirty="0">
              <a:solidFill>
                <a:srgbClr val="FFC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0538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1540" y="316345"/>
            <a:ext cx="10055369" cy="727363"/>
          </a:xfrm>
        </p:spPr>
        <p:txBody>
          <a:bodyPr>
            <a:noAutofit/>
          </a:bodyPr>
          <a:lstStyle/>
          <a:p>
            <a:pPr algn="ctr"/>
            <a:r>
              <a:rPr lang="en-IN" sz="36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ABSTRACT</a:t>
            </a:r>
            <a:endParaRPr lang="en-IN"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93816" y="1830978"/>
            <a:ext cx="9596221" cy="3766258"/>
          </a:xfrm>
        </p:spPr>
        <p:txBody>
          <a:bodyPr>
            <a:noAutofit/>
          </a:bodyPr>
          <a:lstStyle/>
          <a:p>
            <a:pPr algn="l"/>
            <a:r>
              <a:rPr lang="en-IN" sz="2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and Privacy is the most important concern of any organization or for an individual. Pertaining to the needs, standard rules and regulations are the prime factors for maintaining privacy of an individual &amp; safeguard the interests of the organization’s personal data.  Implementation of various IT Companies are working in different ways for its execution through varied principles and methods.  </a:t>
            </a:r>
          </a:p>
          <a:p>
            <a:pPr algn="l"/>
            <a:r>
              <a:rPr lang="en-IN" sz="2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Personally Identifiable Information (PII) and to protect it under Personal Data Protection policies.  Personal Data Protection requires companies to protect the privacy of their customers. That means keeping personally identifiable information (PII) safe.  </a:t>
            </a:r>
          </a:p>
          <a:p>
            <a:pPr algn="l"/>
            <a:r>
              <a:rPr lang="en-IN" sz="2000"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 of Data portability with existing policies and at the same time considering it with the security point of view also helps in maintaining the integrity and consistency at large scale.</a:t>
            </a:r>
          </a:p>
        </p:txBody>
      </p:sp>
    </p:spTree>
    <p:extLst>
      <p:ext uri="{BB962C8B-B14F-4D97-AF65-F5344CB8AC3E}">
        <p14:creationId xmlns:p14="http://schemas.microsoft.com/office/powerpoint/2010/main" val="38482171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8373" y="120073"/>
            <a:ext cx="8825658" cy="1126837"/>
          </a:xfrm>
        </p:spPr>
        <p:txBody>
          <a:bodyPr>
            <a:normAutofit/>
          </a:bodyPr>
          <a:lstStyle/>
          <a:p>
            <a:pPr algn="ctr"/>
            <a:r>
              <a:rPr lang="en-IN" sz="6600" b="1" u="sng" dirty="0" smtClean="0">
                <a:solidFill>
                  <a:srgbClr val="002060"/>
                </a:solidFill>
                <a:latin typeface="Times New Roman" panose="02020603050405020304" pitchFamily="18" charset="0"/>
                <a:cs typeface="Times New Roman" panose="02020603050405020304" pitchFamily="18" charset="0"/>
              </a:rPr>
              <a:t>Introduction</a:t>
            </a:r>
            <a:endParaRPr lang="en-IN" sz="6600" b="1" u="sng" dirty="0">
              <a:solidFill>
                <a:srgbClr val="00206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61818" y="1736435"/>
            <a:ext cx="10935855" cy="4941455"/>
          </a:xfrm>
        </p:spPr>
        <p:txBody>
          <a:bodyPr>
            <a:normAutofit/>
          </a:bodyPr>
          <a:lstStyle/>
          <a:p>
            <a:pPr marL="342900" indent="-342900" algn="l">
              <a:buFont typeface="Wingdings" panose="05000000000000000000" pitchFamily="2" charset="2"/>
              <a:buChar char="Ø"/>
            </a:pPr>
            <a:r>
              <a:rPr lang="en-IN" sz="2000" b="1"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IN" sz="2000" b="1"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ersonal </a:t>
            </a:r>
            <a:r>
              <a:rPr lang="en-IN" sz="2000" b="1"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
            </a:r>
            <a:r>
              <a:rPr lang="en-IN" sz="2000" b="1"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ata Protection (</a:t>
            </a: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 compliance with Data Protection Policies )</a:t>
            </a:r>
          </a:p>
          <a:p>
            <a:pPr marL="342900" indent="-342900" algn="l">
              <a:buFont typeface="Wingdings" panose="05000000000000000000" pitchFamily="2" charset="2"/>
              <a:buChar char="Ø"/>
            </a:pPr>
            <a:r>
              <a:rPr lang="en-IN" sz="2000"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Method or Techniques of Personal Data Protection Policies</a:t>
            </a:r>
          </a:p>
          <a:p>
            <a:pPr algn="l"/>
            <a:r>
              <a:rPr lang="en-IN" sz="2000" b="1" cap="non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Masking, Encryption, Pseudonimisation, Anonymization</a:t>
            </a:r>
            <a:r>
              <a:rPr lang="en-IN" sz="2000" b="1" cap="none"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342900" indent="-342900" algn="l">
              <a:buFont typeface="Wingdings" panose="05000000000000000000" pitchFamily="2" charset="2"/>
              <a:buChar char="Ø"/>
            </a:pPr>
            <a:r>
              <a:rPr lang="en-IN" sz="2000"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 Time Analysis on </a:t>
            </a:r>
            <a:r>
              <a:rPr lang="en-IN" sz="2000" b="1" cap="none" dirty="0">
                <a:solidFill>
                  <a:schemeClr val="accent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NATIONAL SCHOLARSHIP PORTAL 2.0 (NSP 2.0)</a:t>
            </a:r>
          </a:p>
          <a:p>
            <a:pPr marL="342900" indent="-342900" algn="l">
              <a:buFont typeface="Wingdings" panose="05000000000000000000" pitchFamily="2" charset="2"/>
              <a:buChar char="Ø"/>
            </a:pPr>
            <a:r>
              <a:rPr lang="en-IN" sz="2000"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Compliance </a:t>
            </a: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Report</a:t>
            </a:r>
          </a:p>
          <a:p>
            <a:pPr marL="342900" indent="-342900" algn="l">
              <a:buFont typeface="Wingdings" panose="05000000000000000000" pitchFamily="2" charset="2"/>
              <a:buChar char="Ø"/>
            </a:pP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Preparation for Personal Data Protection</a:t>
            </a:r>
          </a:p>
          <a:p>
            <a:pPr marL="342900" indent="-342900" algn="l">
              <a:buFont typeface="Wingdings" panose="05000000000000000000" pitchFamily="2" charset="2"/>
              <a:buChar char="Ø"/>
            </a:pPr>
            <a:r>
              <a:rPr lang="en-IN" sz="2000"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Personal Data Protection Bill, 2018 </a:t>
            </a:r>
            <a:endPar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Case Studies of Some Companies like TCS and Infosys, describing how they work about on Data </a:t>
            </a:r>
            <a:r>
              <a:rPr lang="en-IN" sz="2000" cap="none" dirty="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
            </a: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rotection Policies for IT Applications.(Analysis)</a:t>
            </a:r>
          </a:p>
          <a:p>
            <a:pPr marL="342900" indent="-342900" algn="l">
              <a:buFont typeface="Wingdings" panose="05000000000000000000" pitchFamily="2" charset="2"/>
              <a:buChar char="Ø"/>
            </a:pPr>
            <a:r>
              <a:rPr lang="en-IN" sz="2000" cap="none" dirty="0" smtClean="0">
                <a:solidFill>
                  <a:schemeClr val="tx2">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As a Service</a:t>
            </a:r>
          </a:p>
          <a:p>
            <a:pPr marL="342900" indent="-342900" algn="l">
              <a:buFont typeface="Wingdings" panose="05000000000000000000" pitchFamily="2" charset="2"/>
              <a:buChar char="Ø"/>
            </a:pPr>
            <a:endParaRPr lang="en-IN" sz="2000" cap="none" dirty="0" smtClean="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Ø"/>
            </a:pPr>
            <a:endParaRPr lang="en-IN" sz="2000" cap="none" dirty="0">
              <a:solidFill>
                <a:schemeClr val="accent5">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39125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224" y="452582"/>
            <a:ext cx="10988193" cy="572654"/>
          </a:xfrm>
        </p:spPr>
        <p:txBody>
          <a:bodyPr>
            <a:noAutofit/>
          </a:bodyPr>
          <a:lstStyle/>
          <a:p>
            <a:pPr algn="ctr"/>
            <a:r>
              <a:rPr lang="en-IN" sz="4800" b="1"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What is Personal Data Protection?</a:t>
            </a:r>
            <a:endParaRPr lang="en-IN" sz="48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91007" y="1648691"/>
            <a:ext cx="7081211" cy="4789054"/>
          </a:xfrm>
        </p:spPr>
        <p:txBody>
          <a:bodyPr>
            <a:noAutofit/>
          </a:bodyPr>
          <a:lstStyle/>
          <a:p>
            <a:pPr marL="0" indent="0" algn="just">
              <a:buNone/>
            </a:pPr>
            <a:r>
              <a:rPr lang="en-IN" sz="2100" dirty="0" smtClean="0">
                <a:solidFill>
                  <a:srgbClr val="C00000"/>
                </a:solidFill>
                <a:latin typeface="Times New Roman" panose="02020603050405020304" pitchFamily="18" charset="0"/>
                <a:cs typeface="Times New Roman" panose="02020603050405020304" pitchFamily="18" charset="0"/>
              </a:rPr>
              <a:t>Before we get to know about the Personal Data Protection policies and all its working and procedure ,we have to understand the concept of </a:t>
            </a:r>
            <a:r>
              <a:rPr lang="en-IN" sz="2100" dirty="0" smtClean="0">
                <a:solidFill>
                  <a:schemeClr val="tx1"/>
                </a:solidFill>
                <a:latin typeface="Times New Roman" panose="02020603050405020304" pitchFamily="18" charset="0"/>
                <a:cs typeface="Times New Roman" panose="02020603050405020304" pitchFamily="18" charset="0"/>
              </a:rPr>
              <a:t>PII (Personally </a:t>
            </a:r>
            <a:r>
              <a:rPr lang="en-IN" sz="2100" dirty="0">
                <a:solidFill>
                  <a:schemeClr val="tx1"/>
                </a:solidFill>
                <a:latin typeface="Times New Roman" panose="02020603050405020304" pitchFamily="18" charset="0"/>
                <a:cs typeface="Times New Roman" panose="02020603050405020304" pitchFamily="18" charset="0"/>
              </a:rPr>
              <a:t>Identifiable Information).</a:t>
            </a:r>
            <a:r>
              <a:rPr lang="en-IN" sz="2100" u="sng" dirty="0">
                <a:solidFill>
                  <a:schemeClr val="tx1"/>
                </a:solidFill>
                <a:latin typeface="Times New Roman" panose="02020603050405020304" pitchFamily="18" charset="0"/>
                <a:cs typeface="Times New Roman" panose="02020603050405020304" pitchFamily="18" charset="0"/>
              </a:rPr>
              <a:t> </a:t>
            </a:r>
            <a:endParaRPr lang="en-IN" sz="2100" u="sng" dirty="0" smtClean="0">
              <a:solidFill>
                <a:schemeClr val="tx1"/>
              </a:solidFill>
              <a:latin typeface="Times New Roman" panose="02020603050405020304" pitchFamily="18" charset="0"/>
              <a:cs typeface="Times New Roman" panose="02020603050405020304" pitchFamily="18" charset="0"/>
            </a:endParaRPr>
          </a:p>
          <a:p>
            <a:pPr marL="0" indent="0" algn="just">
              <a:buNone/>
            </a:pPr>
            <a:r>
              <a:rPr lang="en-IN" sz="2100" dirty="0" smtClean="0">
                <a:solidFill>
                  <a:srgbClr val="C00000"/>
                </a:solidFill>
                <a:latin typeface="Times New Roman" panose="02020603050405020304" pitchFamily="18" charset="0"/>
                <a:cs typeface="Times New Roman" panose="02020603050405020304" pitchFamily="18" charset="0"/>
              </a:rPr>
              <a:t>Personal </a:t>
            </a:r>
            <a:r>
              <a:rPr lang="en-IN" sz="2100" dirty="0">
                <a:solidFill>
                  <a:srgbClr val="C00000"/>
                </a:solidFill>
                <a:latin typeface="Times New Roman" panose="02020603050405020304" pitchFamily="18" charset="0"/>
                <a:cs typeface="Times New Roman" panose="02020603050405020304" pitchFamily="18" charset="0"/>
              </a:rPr>
              <a:t>Data Protection requires companies to protect the privacy of their </a:t>
            </a:r>
            <a:r>
              <a:rPr lang="en-IN" sz="2100" dirty="0" smtClean="0">
                <a:solidFill>
                  <a:srgbClr val="C00000"/>
                </a:solidFill>
                <a:latin typeface="Times New Roman" panose="02020603050405020304" pitchFamily="18" charset="0"/>
                <a:cs typeface="Times New Roman" panose="02020603050405020304" pitchFamily="18" charset="0"/>
              </a:rPr>
              <a:t>customers by protecting PII. </a:t>
            </a:r>
          </a:p>
          <a:p>
            <a:pPr marL="0" indent="0" algn="just">
              <a:buNone/>
            </a:pPr>
            <a:r>
              <a:rPr lang="en-IN" sz="2100" dirty="0" smtClean="0">
                <a:solidFill>
                  <a:srgbClr val="C00000"/>
                </a:solidFill>
                <a:latin typeface="Times New Roman" panose="02020603050405020304" pitchFamily="18" charset="0"/>
                <a:cs typeface="Times New Roman" panose="02020603050405020304" pitchFamily="18" charset="0"/>
              </a:rPr>
              <a:t>Personally </a:t>
            </a:r>
            <a:r>
              <a:rPr lang="en-IN" sz="2100" dirty="0">
                <a:solidFill>
                  <a:srgbClr val="C00000"/>
                </a:solidFill>
                <a:latin typeface="Times New Roman" panose="02020603050405020304" pitchFamily="18" charset="0"/>
                <a:cs typeface="Times New Roman" panose="02020603050405020304" pitchFamily="18" charset="0"/>
              </a:rPr>
              <a:t>identifiable information (PII) is any data that can be used to identify a specific individual. </a:t>
            </a:r>
            <a:r>
              <a:rPr lang="en-IN" sz="2100" b="1" dirty="0">
                <a:solidFill>
                  <a:srgbClr val="C00000"/>
                </a:solidFill>
                <a:latin typeface="Times New Roman" panose="02020603050405020304" pitchFamily="18" charset="0"/>
                <a:cs typeface="Times New Roman" panose="02020603050405020304" pitchFamily="18" charset="0"/>
              </a:rPr>
              <a:t>Social Security numbers, mailing or email address, and phone numbers </a:t>
            </a:r>
            <a:r>
              <a:rPr lang="en-IN" sz="2100" dirty="0">
                <a:solidFill>
                  <a:srgbClr val="C00000"/>
                </a:solidFill>
                <a:latin typeface="Times New Roman" panose="02020603050405020304" pitchFamily="18" charset="0"/>
                <a:cs typeface="Times New Roman" panose="02020603050405020304" pitchFamily="18" charset="0"/>
              </a:rPr>
              <a:t>have </a:t>
            </a:r>
            <a:r>
              <a:rPr lang="en-IN" sz="2100" dirty="0" smtClean="0">
                <a:solidFill>
                  <a:srgbClr val="C00000"/>
                </a:solidFill>
                <a:latin typeface="Times New Roman" panose="02020603050405020304" pitchFamily="18" charset="0"/>
                <a:cs typeface="Times New Roman" panose="02020603050405020304" pitchFamily="18" charset="0"/>
              </a:rPr>
              <a:t>commonly </a:t>
            </a:r>
            <a:r>
              <a:rPr lang="en-IN" sz="2100" dirty="0">
                <a:solidFill>
                  <a:srgbClr val="C00000"/>
                </a:solidFill>
                <a:latin typeface="Times New Roman" panose="02020603050405020304" pitchFamily="18" charset="0"/>
                <a:cs typeface="Times New Roman" panose="02020603050405020304" pitchFamily="18" charset="0"/>
              </a:rPr>
              <a:t>been considered PII, but technology has expanded the scope of PII considerably. It can include an </a:t>
            </a:r>
            <a:r>
              <a:rPr lang="en-IN" sz="2100" b="1" dirty="0">
                <a:solidFill>
                  <a:srgbClr val="C00000"/>
                </a:solidFill>
                <a:latin typeface="Times New Roman" panose="02020603050405020304" pitchFamily="18" charset="0"/>
                <a:cs typeface="Times New Roman" panose="02020603050405020304" pitchFamily="18" charset="0"/>
              </a:rPr>
              <a:t>IP address, login IDs, social media posts, </a:t>
            </a:r>
            <a:r>
              <a:rPr lang="en-IN" sz="2100" b="1" dirty="0" smtClean="0">
                <a:solidFill>
                  <a:srgbClr val="C00000"/>
                </a:solidFill>
                <a:latin typeface="Times New Roman" panose="02020603050405020304" pitchFamily="18" charset="0"/>
                <a:cs typeface="Times New Roman" panose="02020603050405020304" pitchFamily="18" charset="0"/>
              </a:rPr>
              <a:t>or digital </a:t>
            </a:r>
            <a:r>
              <a:rPr lang="en-IN" sz="2100" b="1" dirty="0">
                <a:solidFill>
                  <a:srgbClr val="C00000"/>
                </a:solidFill>
                <a:latin typeface="Times New Roman" panose="02020603050405020304" pitchFamily="18" charset="0"/>
                <a:cs typeface="Times New Roman" panose="02020603050405020304" pitchFamily="18" charset="0"/>
              </a:rPr>
              <a:t>images</a:t>
            </a:r>
            <a:r>
              <a:rPr lang="en-IN" sz="2100" dirty="0">
                <a:solidFill>
                  <a:srgbClr val="C00000"/>
                </a:solidFill>
                <a:latin typeface="Times New Roman" panose="02020603050405020304" pitchFamily="18" charset="0"/>
                <a:cs typeface="Times New Roman" panose="02020603050405020304" pitchFamily="18" charset="0"/>
              </a:rPr>
              <a:t>. </a:t>
            </a:r>
            <a:r>
              <a:rPr lang="en-IN" sz="2100" dirty="0" smtClean="0">
                <a:solidFill>
                  <a:srgbClr val="C00000"/>
                </a:solidFill>
                <a:latin typeface="Times New Roman" panose="02020603050405020304" pitchFamily="18" charset="0"/>
                <a:cs typeface="Times New Roman" panose="02020603050405020304" pitchFamily="18" charset="0"/>
              </a:rPr>
              <a:t>Some times </a:t>
            </a:r>
            <a:r>
              <a:rPr lang="en-IN" sz="2100" b="1" dirty="0" err="1" smtClean="0">
                <a:solidFill>
                  <a:srgbClr val="C00000"/>
                </a:solidFill>
                <a:latin typeface="Times New Roman" panose="02020603050405020304" pitchFamily="18" charset="0"/>
                <a:cs typeface="Times New Roman" panose="02020603050405020304" pitchFamily="18" charset="0"/>
              </a:rPr>
              <a:t>Geolocation</a:t>
            </a:r>
            <a:r>
              <a:rPr lang="en-IN" sz="2100" b="1" dirty="0">
                <a:solidFill>
                  <a:srgbClr val="C00000"/>
                </a:solidFill>
                <a:latin typeface="Times New Roman" panose="02020603050405020304" pitchFamily="18" charset="0"/>
                <a:cs typeface="Times New Roman" panose="02020603050405020304" pitchFamily="18" charset="0"/>
              </a:rPr>
              <a:t>, biometric, and </a:t>
            </a:r>
            <a:r>
              <a:rPr lang="en-IN" sz="2100" b="1" dirty="0" smtClean="0">
                <a:solidFill>
                  <a:srgbClr val="C00000"/>
                </a:solidFill>
                <a:latin typeface="Times New Roman" panose="02020603050405020304" pitchFamily="18" charset="0"/>
                <a:cs typeface="Times New Roman" panose="02020603050405020304" pitchFamily="18" charset="0"/>
              </a:rPr>
              <a:t>behavioural </a:t>
            </a:r>
            <a:r>
              <a:rPr lang="en-IN" sz="2100" b="1" dirty="0">
                <a:solidFill>
                  <a:srgbClr val="C00000"/>
                </a:solidFill>
                <a:latin typeface="Times New Roman" panose="02020603050405020304" pitchFamily="18" charset="0"/>
                <a:cs typeface="Times New Roman" panose="02020603050405020304" pitchFamily="18" charset="0"/>
              </a:rPr>
              <a:t>data</a:t>
            </a:r>
            <a:r>
              <a:rPr lang="en-IN" sz="2100" dirty="0">
                <a:solidFill>
                  <a:srgbClr val="C00000"/>
                </a:solidFill>
                <a:latin typeface="Times New Roman" panose="02020603050405020304" pitchFamily="18" charset="0"/>
                <a:cs typeface="Times New Roman" panose="02020603050405020304" pitchFamily="18" charset="0"/>
              </a:rPr>
              <a:t> can also be classified as </a:t>
            </a:r>
            <a:r>
              <a:rPr lang="en-IN" sz="2100" dirty="0" smtClean="0">
                <a:solidFill>
                  <a:srgbClr val="C00000"/>
                </a:solidFill>
                <a:latin typeface="Times New Roman" panose="02020603050405020304" pitchFamily="18" charset="0"/>
                <a:cs typeface="Times New Roman" panose="02020603050405020304" pitchFamily="18" charset="0"/>
              </a:rPr>
              <a:t>PII depending on the context.</a:t>
            </a:r>
            <a:r>
              <a:rPr lang="en-IN" sz="2100" b="1" dirty="0" smtClean="0">
                <a:solidFill>
                  <a:srgbClr val="C00000"/>
                </a:solidFill>
                <a:latin typeface="Times New Roman" panose="02020603050405020304" pitchFamily="18" charset="0"/>
                <a:cs typeface="Times New Roman" panose="02020603050405020304" pitchFamily="18" charset="0"/>
              </a:rPr>
              <a:t>. </a:t>
            </a:r>
            <a:endParaRPr lang="en-IN" sz="2100" b="1" dirty="0">
              <a:solidFill>
                <a:srgbClr val="C00000"/>
              </a:solidFill>
              <a:latin typeface="Times New Roman" panose="02020603050405020304" pitchFamily="18" charset="0"/>
              <a:cs typeface="Times New Roman" panose="02020603050405020304" pitchFamily="18" charset="0"/>
            </a:endParaRPr>
          </a:p>
        </p:txBody>
      </p:sp>
      <p:pic>
        <p:nvPicPr>
          <p:cNvPr id="1026" name="Picture 2" descr="Image result for personal data protection and priva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78619" y="1953491"/>
            <a:ext cx="3714040" cy="296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928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836" y="187806"/>
            <a:ext cx="11776363" cy="966739"/>
          </a:xfrm>
        </p:spPr>
        <p:txBody>
          <a:bodyPr/>
          <a:lstStyle/>
          <a:p>
            <a:pPr algn="ctr"/>
            <a:r>
              <a:rPr lang="en-IN" b="1" dirty="0" smtClean="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Benefits of IT Implementation </a:t>
            </a:r>
            <a:endParaRPr lang="en-I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534573" y="1597891"/>
            <a:ext cx="11099410" cy="4913745"/>
          </a:xfrm>
        </p:spPr>
        <p:txBody>
          <a:bodyPr>
            <a:noAutofit/>
          </a:bodyPr>
          <a:lstStyle/>
          <a:p>
            <a:pPr marL="171450" indent="-171450" algn="l">
              <a:buFont typeface="Wingdings" panose="05000000000000000000" pitchFamily="2" charset="2"/>
              <a:buChar char="Ø"/>
            </a:pP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Uniform </a:t>
            </a:r>
            <a:r>
              <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instead of defragmented rules for personal </a:t>
            </a: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across the organization.</a:t>
            </a:r>
          </a:p>
          <a:p>
            <a:pPr marL="171450" indent="-171450" algn="l">
              <a:buFont typeface="Wingdings" panose="05000000000000000000" pitchFamily="2" charset="2"/>
              <a:buChar char="Ø"/>
            </a:pP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One IT application for </a:t>
            </a:r>
            <a:r>
              <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securing the PII of an organization </a:t>
            </a:r>
          </a:p>
          <a:p>
            <a:pPr marL="171450" indent="-171450" algn="l">
              <a:buFont typeface="Wingdings" panose="05000000000000000000" pitchFamily="2" charset="2"/>
              <a:buChar char="Ø"/>
            </a:pP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Strengthen </a:t>
            </a:r>
            <a:r>
              <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rights &amp; introduce new laws to tackle the existing technological challenges for maintaining data </a:t>
            </a: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privacy of individuals. </a:t>
            </a:r>
            <a:endPar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171450" indent="-171450" algn="l">
              <a:buFont typeface="Wingdings" panose="05000000000000000000" pitchFamily="2" charset="2"/>
              <a:buChar char="Ø"/>
            </a:pP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Transparency</a:t>
            </a:r>
            <a:r>
              <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accountability and self-regulation for strengthening the </a:t>
            </a: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Protection Authority’s </a:t>
            </a:r>
            <a:r>
              <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cooperation regarding sensitive </a:t>
            </a:r>
            <a:r>
              <a:rPr lang="en-IN" sz="3200" b="1" dirty="0" smtClean="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and PII. </a:t>
            </a:r>
            <a:endParaRPr lang="en-IN" sz="3200" b="1" dirty="0">
              <a:solidFill>
                <a:schemeClr val="accent4">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endParaRPr lang="en-IN"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1999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9729" y="164110"/>
            <a:ext cx="11692271" cy="847565"/>
          </a:xfrm>
        </p:spPr>
        <p:txBody>
          <a:bodyPr>
            <a:noAutofit/>
          </a:bodyPr>
          <a:lstStyle/>
          <a:p>
            <a:pPr algn="ctr"/>
            <a:r>
              <a:rPr lang="en-IN" sz="4000" b="1" u="sng"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Techniques/Methods for Personal Data Protection</a:t>
            </a:r>
            <a:endParaRPr lang="en-IN" sz="40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499729" y="1400152"/>
            <a:ext cx="11085914" cy="5000647"/>
          </a:xfrm>
        </p:spPr>
        <p:txBody>
          <a:bodyPr>
            <a:normAutofit/>
          </a:bodyPr>
          <a:lstStyle/>
          <a:p>
            <a:pPr marL="342900" indent="-342900" algn="l">
              <a:buFont typeface="Wingdings" panose="05000000000000000000" pitchFamily="2" charset="2"/>
              <a:buChar char="Ø"/>
            </a:pPr>
            <a:r>
              <a:rPr lang="en-IN" sz="2800" b="1" dirty="0" smtClean="0">
                <a:solidFill>
                  <a:srgbClr val="002060"/>
                </a:solidFill>
                <a:latin typeface="Times New Roman" panose="02020603050405020304" pitchFamily="18" charset="0"/>
                <a:cs typeface="Times New Roman" panose="02020603050405020304" pitchFamily="18" charset="0"/>
              </a:rPr>
              <a:t>Data Masking</a:t>
            </a:r>
          </a:p>
          <a:p>
            <a:pPr algn="l"/>
            <a:endParaRPr lang="en-IN" sz="2800" b="1" dirty="0" smtClean="0">
              <a:solidFill>
                <a:srgbClr val="002060"/>
              </a:solidFill>
              <a:latin typeface="Times New Roman" panose="02020603050405020304" pitchFamily="18" charset="0"/>
              <a:cs typeface="Times New Roman" panose="02020603050405020304" pitchFamily="18" charset="0"/>
            </a:endParaRPr>
          </a:p>
        </p:txBody>
      </p:sp>
      <p:pic>
        <p:nvPicPr>
          <p:cNvPr id="2050" name="Picture 2" descr="Image result for data masking for data pro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26076"/>
            <a:ext cx="8073957" cy="486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1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569" y="286603"/>
            <a:ext cx="10943617" cy="939082"/>
          </a:xfrm>
        </p:spPr>
        <p:txBody>
          <a:bodyPr>
            <a:normAutofit fontScale="90000"/>
          </a:bodyPr>
          <a:lstStyle/>
          <a:p>
            <a:pPr algn="ctr"/>
            <a:r>
              <a:rPr lang="en-IN" sz="4400" b="1" dirty="0">
                <a:solidFill>
                  <a:srgbClr val="002060"/>
                </a:solidFill>
                <a:latin typeface="Times New Roman" panose="02020603050405020304" pitchFamily="18" charset="0"/>
                <a:cs typeface="Times New Roman" panose="02020603050405020304" pitchFamily="18" charset="0"/>
              </a:rPr>
              <a:t/>
            </a:r>
            <a:br>
              <a:rPr lang="en-IN" sz="4400" b="1" dirty="0">
                <a:solidFill>
                  <a:srgbClr val="002060"/>
                </a:solidFill>
                <a:latin typeface="Times New Roman" panose="02020603050405020304" pitchFamily="18" charset="0"/>
                <a:cs typeface="Times New Roman" panose="02020603050405020304" pitchFamily="18" charset="0"/>
              </a:rPr>
            </a:br>
            <a:r>
              <a:rPr lang="en-IN" sz="7300" b="1" u="sng" dirty="0"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Encryption</a:t>
            </a:r>
            <a:endParaRPr lang="en-IN" sz="4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074" name="Picture 2" descr="Image result for Encryption for data protec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3417" y="1823025"/>
            <a:ext cx="4245043" cy="42450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Encryp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311" y="2094047"/>
            <a:ext cx="6692698" cy="345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1372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3387" y="286603"/>
            <a:ext cx="11089532" cy="686163"/>
          </a:xfrm>
        </p:spPr>
        <p:txBody>
          <a:bodyPr>
            <a:normAutofit/>
          </a:bodyPr>
          <a:lstStyle/>
          <a:p>
            <a:pPr algn="ctr"/>
            <a:r>
              <a:rPr lang="en-IN" sz="3600" b="1" u="sng"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Anonymization &amp; Pseudonimisation</a:t>
            </a:r>
            <a:endParaRPr lang="en-IN" sz="3600" b="1" u="sng"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100" name="Picture 4" descr="Image result for Pseudonymisation and anonymisation for data pro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7817" y="1703455"/>
            <a:ext cx="5193664" cy="264481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89" y="1703455"/>
            <a:ext cx="6562814" cy="4668833"/>
          </a:xfrm>
          <a:prstGeom prst="rect">
            <a:avLst/>
          </a:prstGeom>
        </p:spPr>
      </p:pic>
    </p:spTree>
    <p:extLst>
      <p:ext uri="{BB962C8B-B14F-4D97-AF65-F5344CB8AC3E}">
        <p14:creationId xmlns:p14="http://schemas.microsoft.com/office/powerpoint/2010/main" val="4121731630"/>
      </p:ext>
    </p:extLst>
  </p:cSld>
  <p:clrMapOvr>
    <a:masterClrMapping/>
  </p:clrMapOvr>
  <p:timing>
    <p:tnLst>
      <p:par>
        <p:cTn id="1" dur="indefinite" restart="never" nodeType="tmRoot"/>
      </p:par>
    </p:tnLst>
  </p:timing>
</p:sld>
</file>

<file path=ppt/theme/_rels/theme14.xml.rels><?xml version="1.0" encoding="UTF-8" standalone="yes"?>
<Relationships xmlns="http://schemas.openxmlformats.org/package/2006/relationships"><Relationship Id="rId1" Type="http://schemas.openxmlformats.org/officeDocument/2006/relationships/image" Target="../media/image11.jpeg"/></Relationships>
</file>

<file path=ppt/theme/_rels/them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10.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11.xml><?xml version="1.0" encoding="utf-8"?>
<a:theme xmlns:a="http://schemas.openxmlformats.org/drawingml/2006/main" name="1_Crop">
  <a:themeElements>
    <a:clrScheme name="Crop">
      <a:dk1>
        <a:sysClr val="windowText" lastClr="000000"/>
      </a:dk1>
      <a:lt1>
        <a:sysClr val="window" lastClr="FFFFFF"/>
      </a:lt1>
      <a:dk2>
        <a:srgbClr val="1A2E40"/>
      </a:dk2>
      <a:lt2>
        <a:srgbClr val="EBE7DD"/>
      </a:lt2>
      <a:accent1>
        <a:srgbClr val="69A1AB"/>
      </a:accent1>
      <a:accent2>
        <a:srgbClr val="F2C418"/>
      </a:accent2>
      <a:accent3>
        <a:srgbClr val="87492C"/>
      </a:accent3>
      <a:accent4>
        <a:srgbClr val="4A845E"/>
      </a:accent4>
      <a:accent5>
        <a:srgbClr val="DC9528"/>
      </a:accent5>
      <a:accent6>
        <a:srgbClr val="9A5D78"/>
      </a:accent6>
      <a:hlink>
        <a:srgbClr val="66C8E3"/>
      </a:hlink>
      <a:folHlink>
        <a:srgbClr val="B162A1"/>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17F9D331-421E-442F-B033-AF5B21A44854}"/>
    </a:ext>
  </a:extLst>
</a:theme>
</file>

<file path=ppt/theme/theme12.xml><?xml version="1.0" encoding="utf-8"?>
<a:theme xmlns:a="http://schemas.openxmlformats.org/drawingml/2006/main" name="2_Crop">
  <a:themeElements>
    <a:clrScheme name="Crop">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9270AA94-2367-4B1E-B579-26147B222BD0}"/>
    </a:ext>
  </a:extLst>
</a:theme>
</file>

<file path=ppt/theme/theme13.xml><?xml version="1.0" encoding="utf-8"?>
<a:theme xmlns:a="http://schemas.openxmlformats.org/drawingml/2006/main" name="Headlines">
  <a:themeElements>
    <a:clrScheme name="Headlines">
      <a:dk1>
        <a:sysClr val="windowText" lastClr="000000"/>
      </a:dk1>
      <a:lt1>
        <a:sysClr val="window" lastClr="FFFFFF"/>
      </a:lt1>
      <a:dk2>
        <a:srgbClr val="07151B"/>
      </a:dk2>
      <a:lt2>
        <a:srgbClr val="F2F3F3"/>
      </a:lt2>
      <a:accent1>
        <a:srgbClr val="1C546B"/>
      </a:accent1>
      <a:accent2>
        <a:srgbClr val="606968"/>
      </a:accent2>
      <a:accent3>
        <a:srgbClr val="8D8D35"/>
      </a:accent3>
      <a:accent4>
        <a:srgbClr val="D9A142"/>
      </a:accent4>
      <a:accent5>
        <a:srgbClr val="C47023"/>
      </a:accent5>
      <a:accent6>
        <a:srgbClr val="754D64"/>
      </a:accent6>
      <a:hlink>
        <a:srgbClr val="417E93"/>
      </a:hlink>
      <a:folHlink>
        <a:srgbClr val="A76D89"/>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12434FFF-CE4A-40FC-99FF-CA1400F2E62F}"/>
    </a:ext>
  </a:extLst>
</a:theme>
</file>

<file path=ppt/theme/theme1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5.xml><?xml version="1.0" encoding="utf-8"?>
<a:theme xmlns:a="http://schemas.openxmlformats.org/drawingml/2006/main" name="1_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3.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7.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8.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9.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Slice</Template>
  <TotalTime>1288</TotalTime>
  <Words>915</Words>
  <Application>Microsoft Office PowerPoint</Application>
  <PresentationFormat>Widescreen</PresentationFormat>
  <Paragraphs>107</Paragraphs>
  <Slides>21</Slides>
  <Notes>5</Notes>
  <HiddenSlides>0</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21</vt:i4>
      </vt:variant>
    </vt:vector>
  </HeadingPairs>
  <TitlesOfParts>
    <vt:vector size="52" baseType="lpstr">
      <vt:lpstr>AR CENA</vt:lpstr>
      <vt:lpstr>Arial</vt:lpstr>
      <vt:lpstr>Calibri</vt:lpstr>
      <vt:lpstr>Calibri Light</vt:lpstr>
      <vt:lpstr>Century Gothic</vt:lpstr>
      <vt:lpstr>Century Schoolbook</vt:lpstr>
      <vt:lpstr>Corbel</vt:lpstr>
      <vt:lpstr>Franklin Gothic Book</vt:lpstr>
      <vt:lpstr>Garamond</vt:lpstr>
      <vt:lpstr>Gill Sans MT</vt:lpstr>
      <vt:lpstr>Monotype Corsiva</vt:lpstr>
      <vt:lpstr>Times New Roman</vt:lpstr>
      <vt:lpstr>Trebuchet MS</vt:lpstr>
      <vt:lpstr>Tw Cen MT</vt:lpstr>
      <vt:lpstr>Wingdings</vt:lpstr>
      <vt:lpstr>Wingdings 3</vt:lpstr>
      <vt:lpstr>Droplet</vt:lpstr>
      <vt:lpstr>Wisp</vt:lpstr>
      <vt:lpstr>Slice</vt:lpstr>
      <vt:lpstr>Retrospect</vt:lpstr>
      <vt:lpstr>Office Theme</vt:lpstr>
      <vt:lpstr>Organic</vt:lpstr>
      <vt:lpstr>Crop</vt:lpstr>
      <vt:lpstr>Parcel</vt:lpstr>
      <vt:lpstr>Basis</vt:lpstr>
      <vt:lpstr>Facet</vt:lpstr>
      <vt:lpstr>1_Crop</vt:lpstr>
      <vt:lpstr>2_Crop</vt:lpstr>
      <vt:lpstr>Headlines</vt:lpstr>
      <vt:lpstr>Ion</vt:lpstr>
      <vt:lpstr>1_Organic</vt:lpstr>
      <vt:lpstr>Industrial training report  on Implementation of personal Data protection policies On it applications at National informatics centre(HQ)</vt:lpstr>
      <vt:lpstr>ACKNOWLEDGEMENT</vt:lpstr>
      <vt:lpstr>ABSTRACT</vt:lpstr>
      <vt:lpstr>Introduction</vt:lpstr>
      <vt:lpstr>What is Personal Data Protection?</vt:lpstr>
      <vt:lpstr>Benefits of IT Implementation </vt:lpstr>
      <vt:lpstr>Techniques/Methods for Personal Data Protection</vt:lpstr>
      <vt:lpstr> Encryption</vt:lpstr>
      <vt:lpstr>Anonymization &amp; Pseudonimisation</vt:lpstr>
      <vt:lpstr>PowerPoint Presentation</vt:lpstr>
      <vt:lpstr>PowerPoint Presentation</vt:lpstr>
      <vt:lpstr>NATIONAL SCHOLARSHIP PORTAL 2.0(NSP 2.0)</vt:lpstr>
      <vt:lpstr>Data protection compliance report</vt:lpstr>
      <vt:lpstr>Preparation for the Personal Data Protection</vt:lpstr>
      <vt:lpstr>Personal Data Protection Bill, 2018 </vt:lpstr>
      <vt:lpstr>PowerPoint Presentation</vt:lpstr>
      <vt:lpstr>Case Study Analysis on Data Protection Policies (in accordance with TCS)</vt:lpstr>
      <vt:lpstr>Personal Data Protection-An Industry and Geography agnostic regulation(Infosys) </vt:lpstr>
      <vt:lpstr>PowerPoint Presentation</vt:lpstr>
      <vt:lpstr>Data Protection as a Service</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personal Data protection policies in it applications  Digital India internship</dc:title>
  <dc:creator>Nikunj</dc:creator>
  <cp:lastModifiedBy>Nikunj</cp:lastModifiedBy>
  <cp:revision>118</cp:revision>
  <dcterms:created xsi:type="dcterms:W3CDTF">2018-07-25T18:41:32Z</dcterms:created>
  <dcterms:modified xsi:type="dcterms:W3CDTF">2018-08-25T09:05:43Z</dcterms:modified>
</cp:coreProperties>
</file>